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055" r:id="rId1"/>
  </p:sldMasterIdLst>
  <p:notesMasterIdLst>
    <p:notesMasterId r:id="rId30"/>
  </p:notesMasterIdLst>
  <p:sldIdLst>
    <p:sldId id="256" r:id="rId2"/>
    <p:sldId id="257" r:id="rId3"/>
    <p:sldId id="259" r:id="rId4"/>
    <p:sldId id="284" r:id="rId5"/>
    <p:sldId id="281" r:id="rId6"/>
    <p:sldId id="282" r:id="rId7"/>
    <p:sldId id="283" r:id="rId8"/>
    <p:sldId id="258" r:id="rId9"/>
    <p:sldId id="280" r:id="rId10"/>
    <p:sldId id="260" r:id="rId11"/>
    <p:sldId id="263" r:id="rId12"/>
    <p:sldId id="261" r:id="rId13"/>
    <p:sldId id="262" r:id="rId14"/>
    <p:sldId id="264" r:id="rId15"/>
    <p:sldId id="266" r:id="rId16"/>
    <p:sldId id="265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5" r:id="rId25"/>
    <p:sldId id="276" r:id="rId26"/>
    <p:sldId id="277" r:id="rId27"/>
    <p:sldId id="278" r:id="rId28"/>
    <p:sldId id="279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86"/>
  </p:normalViewPr>
  <p:slideViewPr>
    <p:cSldViewPr snapToGrid="0" snapToObjects="1" showGuides="1">
      <p:cViewPr varScale="1">
        <p:scale>
          <a:sx n="111" d="100"/>
          <a:sy n="111" d="100"/>
        </p:scale>
        <p:origin x="536" y="20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298317823908376"/>
          <c:y val="2.9979456169303489E-2"/>
          <c:w val="0.55065068002863282"/>
          <c:h val="0.6634089001057584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IMR (Male)</c:v>
                </c:pt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noFill/>
              <a:ln w="19050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1901-1911</c:v>
                </c:pt>
                <c:pt idx="1">
                  <c:v>1911-1921</c:v>
                </c:pt>
                <c:pt idx="2">
                  <c:v>1921-1931</c:v>
                </c:pt>
                <c:pt idx="3">
                  <c:v>1931-1941</c:v>
                </c:pt>
                <c:pt idx="4">
                  <c:v>1941-1951</c:v>
                </c:pt>
                <c:pt idx="5">
                  <c:v>1951-1961</c:v>
                </c:pt>
                <c:pt idx="6">
                  <c:v>1961-1971</c:v>
                </c:pt>
                <c:pt idx="7">
                  <c:v>1971-1981</c:v>
                </c:pt>
                <c:pt idx="8">
                  <c:v>1981-1991</c:v>
                </c:pt>
                <c:pt idx="9">
                  <c:v>1991-2001</c:v>
                </c:pt>
                <c:pt idx="10">
                  <c:v>2001-2011</c:v>
                </c:pt>
                <c:pt idx="11">
                  <c:v>2011-2021</c:v>
                </c:pt>
              </c:strCache>
            </c:strRef>
          </c:cat>
          <c:val>
            <c:numRef>
              <c:f>Sheet1!$B$2:$B$13</c:f>
              <c:numCache>
                <c:formatCode>_(* #,##0.0_);_(* \(#,##0.0\);_(* "-"??_);_(@_)</c:formatCode>
                <c:ptCount val="12"/>
                <c:pt idx="0">
                  <c:v>290</c:v>
                </c:pt>
                <c:pt idx="1">
                  <c:v>301.5</c:v>
                </c:pt>
                <c:pt idx="2">
                  <c:v>248.7</c:v>
                </c:pt>
                <c:pt idx="3">
                  <c:v>217.5</c:v>
                </c:pt>
                <c:pt idx="4">
                  <c:v>190</c:v>
                </c:pt>
                <c:pt idx="5">
                  <c:v>153</c:v>
                </c:pt>
                <c:pt idx="6">
                  <c:v>130.1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609-9F4E-9F3B-3E0B0512D16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IMR (Female)</c:v>
                </c:pt>
              </c:strCache>
            </c:strRef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star"/>
            <c:size val="10"/>
            <c:spPr>
              <a:noFill/>
              <a:ln w="19050">
                <a:solidFill>
                  <a:schemeClr val="accent2">
                    <a:lumMod val="40000"/>
                    <a:lumOff val="60000"/>
                  </a:schemeClr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1901-1911</c:v>
                </c:pt>
                <c:pt idx="1">
                  <c:v>1911-1921</c:v>
                </c:pt>
                <c:pt idx="2">
                  <c:v>1921-1931</c:v>
                </c:pt>
                <c:pt idx="3">
                  <c:v>1931-1941</c:v>
                </c:pt>
                <c:pt idx="4">
                  <c:v>1941-1951</c:v>
                </c:pt>
                <c:pt idx="5">
                  <c:v>1951-1961</c:v>
                </c:pt>
                <c:pt idx="6">
                  <c:v>1961-1971</c:v>
                </c:pt>
                <c:pt idx="7">
                  <c:v>1971-1981</c:v>
                </c:pt>
                <c:pt idx="8">
                  <c:v>1981-1991</c:v>
                </c:pt>
                <c:pt idx="9">
                  <c:v>1991-2001</c:v>
                </c:pt>
                <c:pt idx="10">
                  <c:v>2001-2011</c:v>
                </c:pt>
                <c:pt idx="11">
                  <c:v>2011-2021</c:v>
                </c:pt>
              </c:strCache>
            </c:strRef>
          </c:cat>
          <c:val>
            <c:numRef>
              <c:f>Sheet1!$C$2:$C$13</c:f>
              <c:numCache>
                <c:formatCode>_(* #,##0.0_);_(* \(#,##0.0\);_(* "-"??_);_(@_)</c:formatCode>
                <c:ptCount val="12"/>
                <c:pt idx="0">
                  <c:v>284.5</c:v>
                </c:pt>
                <c:pt idx="1">
                  <c:v>279.3</c:v>
                </c:pt>
                <c:pt idx="2">
                  <c:v>232.3</c:v>
                </c:pt>
                <c:pt idx="3">
                  <c:v>203.9</c:v>
                </c:pt>
                <c:pt idx="4">
                  <c:v>175</c:v>
                </c:pt>
                <c:pt idx="5">
                  <c:v>138</c:v>
                </c:pt>
                <c:pt idx="6">
                  <c:v>128.4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609-9F4E-9F3B-3E0B0512D16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IMR(Male-SRS)</c:v>
                </c:pt>
              </c:strCache>
            </c:strRef>
          </c:tx>
          <c:spPr>
            <a:ln w="28575" cap="rnd">
              <a:solidFill>
                <a:schemeClr val="accent6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5"/>
              </a:solidFill>
              <a:ln w="19050">
                <a:solidFill>
                  <a:schemeClr val="accent5"/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1901-1911</c:v>
                </c:pt>
                <c:pt idx="1">
                  <c:v>1911-1921</c:v>
                </c:pt>
                <c:pt idx="2">
                  <c:v>1921-1931</c:v>
                </c:pt>
                <c:pt idx="3">
                  <c:v>1931-1941</c:v>
                </c:pt>
                <c:pt idx="4">
                  <c:v>1941-1951</c:v>
                </c:pt>
                <c:pt idx="5">
                  <c:v>1951-1961</c:v>
                </c:pt>
                <c:pt idx="6">
                  <c:v>1961-1971</c:v>
                </c:pt>
                <c:pt idx="7">
                  <c:v>1971-1981</c:v>
                </c:pt>
                <c:pt idx="8">
                  <c:v>1981-1991</c:v>
                </c:pt>
                <c:pt idx="9">
                  <c:v>1991-2001</c:v>
                </c:pt>
                <c:pt idx="10">
                  <c:v>2001-2011</c:v>
                </c:pt>
                <c:pt idx="11">
                  <c:v>2011-2021</c:v>
                </c:pt>
              </c:strCache>
            </c:strRef>
          </c:cat>
          <c:val>
            <c:numRef>
              <c:f>Sheet1!$D$2:$D$13</c:f>
              <c:numCache>
                <c:formatCode>General</c:formatCode>
                <c:ptCount val="12"/>
                <c:pt idx="7" formatCode="_(* #,##0.0_);_(* \(#,##0.0\);_(* &quot;-&quot;??_);_(@_)">
                  <c:v>131</c:v>
                </c:pt>
                <c:pt idx="8" formatCode="_(* #,##0.0_);_(* \(#,##0.0\);_(* &quot;-&quot;??_);_(@_)">
                  <c:v>96</c:v>
                </c:pt>
                <c:pt idx="9" formatCode="_(* #,##0.0_);_(* \(#,##0.0\);_(* &quot;-&quot;??_);_(@_)">
                  <c:v>73</c:v>
                </c:pt>
                <c:pt idx="10" formatCode="_(* #,##0.0_);_(* \(#,##0.0\);_(* &quot;-&quot;??_);_(@_)">
                  <c:v>56</c:v>
                </c:pt>
                <c:pt idx="11" formatCode="_(* #,##0.0_);_(* \(#,##0.0\);_(* &quot;-&quot;??_);_(@_)">
                  <c:v>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F609-9F4E-9F3B-3E0B0512D16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IMR (Female-SRS)</c:v>
                </c:pt>
              </c:strCache>
            </c:strRef>
          </c:tx>
          <c:spPr>
            <a:ln w="28575" cap="rnd">
              <a:solidFill>
                <a:schemeClr val="accent5">
                  <a:lumMod val="75000"/>
                </a:schemeClr>
              </a:solidFill>
              <a:round/>
            </a:ln>
            <a:effectLst/>
          </c:spPr>
          <c:marker>
            <c:symbol val="star"/>
            <c:size val="10"/>
            <c:spPr>
              <a:noFill/>
              <a:ln w="19050">
                <a:solidFill>
                  <a:schemeClr val="accent5">
                    <a:lumMod val="75000"/>
                  </a:schemeClr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1901-1911</c:v>
                </c:pt>
                <c:pt idx="1">
                  <c:v>1911-1921</c:v>
                </c:pt>
                <c:pt idx="2">
                  <c:v>1921-1931</c:v>
                </c:pt>
                <c:pt idx="3">
                  <c:v>1931-1941</c:v>
                </c:pt>
                <c:pt idx="4">
                  <c:v>1941-1951</c:v>
                </c:pt>
                <c:pt idx="5">
                  <c:v>1951-1961</c:v>
                </c:pt>
                <c:pt idx="6">
                  <c:v>1961-1971</c:v>
                </c:pt>
                <c:pt idx="7">
                  <c:v>1971-1981</c:v>
                </c:pt>
                <c:pt idx="8">
                  <c:v>1981-1991</c:v>
                </c:pt>
                <c:pt idx="9">
                  <c:v>1991-2001</c:v>
                </c:pt>
                <c:pt idx="10">
                  <c:v>2001-2011</c:v>
                </c:pt>
                <c:pt idx="11">
                  <c:v>2011-2021</c:v>
                </c:pt>
              </c:strCache>
            </c:strRef>
          </c:cat>
          <c:val>
            <c:numRef>
              <c:f>Sheet1!$E$2:$E$13</c:f>
              <c:numCache>
                <c:formatCode>General</c:formatCode>
                <c:ptCount val="12"/>
                <c:pt idx="7" formatCode="_(* #,##0.0_);_(* \(#,##0.0\);_(* &quot;-&quot;??_);_(@_)">
                  <c:v>125</c:v>
                </c:pt>
                <c:pt idx="8" formatCode="_(* #,##0.0_);_(* \(#,##0.0\);_(* &quot;-&quot;??_);_(@_)">
                  <c:v>97</c:v>
                </c:pt>
                <c:pt idx="9" formatCode="_(* #,##0.0_);_(* \(#,##0.0\);_(* &quot;-&quot;??_);_(@_)">
                  <c:v>76</c:v>
                </c:pt>
                <c:pt idx="10" formatCode="_(* #,##0.0_);_(* \(#,##0.0\);_(* &quot;-&quot;??_);_(@_)">
                  <c:v>59</c:v>
                </c:pt>
                <c:pt idx="11" formatCode="_(* #,##0.0_);_(* \(#,##0.0\);_(* &quot;-&quot;??_);_(@_)">
                  <c:v>36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609-9F4E-9F3B-3E0B0512D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42537504"/>
        <c:axId val="1442539552"/>
      </c:lineChart>
      <c:lineChart>
        <c:grouping val="standard"/>
        <c:varyColors val="0"/>
        <c:ser>
          <c:idx val="4"/>
          <c:order val="4"/>
          <c:tx>
            <c:strRef>
              <c:f>Sheet1!$F$1</c:f>
              <c:strCache>
                <c:ptCount val="1"/>
                <c:pt idx="0">
                  <c:v>LE (Male)</c:v>
                </c:pt>
              </c:strCache>
            </c:strRef>
          </c:tx>
          <c:spPr>
            <a:ln w="28575" cap="rnd">
              <a:solidFill>
                <a:schemeClr val="accent1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noFill/>
              <a:ln w="19050">
                <a:solidFill>
                  <a:schemeClr val="accent4">
                    <a:lumMod val="75000"/>
                  </a:schemeClr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1901-1911</c:v>
                </c:pt>
                <c:pt idx="1">
                  <c:v>1911-1921</c:v>
                </c:pt>
                <c:pt idx="2">
                  <c:v>1921-1931</c:v>
                </c:pt>
                <c:pt idx="3">
                  <c:v>1931-1941</c:v>
                </c:pt>
                <c:pt idx="4">
                  <c:v>1941-1951</c:v>
                </c:pt>
                <c:pt idx="5">
                  <c:v>1951-1961</c:v>
                </c:pt>
                <c:pt idx="6">
                  <c:v>1961-1971</c:v>
                </c:pt>
                <c:pt idx="7">
                  <c:v>1971-1981</c:v>
                </c:pt>
                <c:pt idx="8">
                  <c:v>1981-1991</c:v>
                </c:pt>
                <c:pt idx="9">
                  <c:v>1991-2001</c:v>
                </c:pt>
                <c:pt idx="10">
                  <c:v>2001-2011</c:v>
                </c:pt>
                <c:pt idx="11">
                  <c:v>2011-2021</c:v>
                </c:pt>
              </c:strCache>
            </c:strRef>
          </c:cat>
          <c:val>
            <c:numRef>
              <c:f>Sheet1!$F$2:$F$13</c:f>
              <c:numCache>
                <c:formatCode>_(* #,##0.0_);_(* \(#,##0.0\);_(* "-"??_);_(@_)</c:formatCode>
                <c:ptCount val="12"/>
                <c:pt idx="0">
                  <c:v>24.76</c:v>
                </c:pt>
                <c:pt idx="1">
                  <c:v>24.74</c:v>
                </c:pt>
                <c:pt idx="2">
                  <c:v>28.26</c:v>
                </c:pt>
                <c:pt idx="3">
                  <c:v>31.63</c:v>
                </c:pt>
                <c:pt idx="4">
                  <c:v>35.909999999999997</c:v>
                </c:pt>
                <c:pt idx="5">
                  <c:v>42.04</c:v>
                </c:pt>
                <c:pt idx="6">
                  <c:v>46.98</c:v>
                </c:pt>
                <c:pt idx="7">
                  <c:v>52.45</c:v>
                </c:pt>
                <c:pt idx="8">
                  <c:v>57.48</c:v>
                </c:pt>
                <c:pt idx="9">
                  <c:v>62.61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609-9F4E-9F3B-3E0B0512D16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LE (Female)</c:v>
                </c:pt>
              </c:strCache>
            </c:strRef>
          </c:tx>
          <c:spPr>
            <a:ln w="28575" cap="rnd">
              <a:solidFill>
                <a:schemeClr val="accent2">
                  <a:lumMod val="40000"/>
                  <a:lumOff val="60000"/>
                </a:schemeClr>
              </a:solidFill>
              <a:round/>
            </a:ln>
            <a:effectLst/>
          </c:spPr>
          <c:marker>
            <c:symbol val="star"/>
            <c:size val="10"/>
            <c:spPr>
              <a:noFill/>
              <a:ln w="9525">
                <a:solidFill>
                  <a:schemeClr val="accent2">
                    <a:lumMod val="75000"/>
                  </a:schemeClr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1901-1911</c:v>
                </c:pt>
                <c:pt idx="1">
                  <c:v>1911-1921</c:v>
                </c:pt>
                <c:pt idx="2">
                  <c:v>1921-1931</c:v>
                </c:pt>
                <c:pt idx="3">
                  <c:v>1931-1941</c:v>
                </c:pt>
                <c:pt idx="4">
                  <c:v>1941-1951</c:v>
                </c:pt>
                <c:pt idx="5">
                  <c:v>1951-1961</c:v>
                </c:pt>
                <c:pt idx="6">
                  <c:v>1961-1971</c:v>
                </c:pt>
                <c:pt idx="7">
                  <c:v>1971-1981</c:v>
                </c:pt>
                <c:pt idx="8">
                  <c:v>1981-1991</c:v>
                </c:pt>
                <c:pt idx="9">
                  <c:v>1991-2001</c:v>
                </c:pt>
                <c:pt idx="10">
                  <c:v>2001-2011</c:v>
                </c:pt>
                <c:pt idx="11">
                  <c:v>2011-2021</c:v>
                </c:pt>
              </c:strCache>
            </c:strRef>
          </c:cat>
          <c:val>
            <c:numRef>
              <c:f>Sheet1!$G$2:$G$13</c:f>
              <c:numCache>
                <c:formatCode>_(* #,##0.0_);_(* \(#,##0.0\);_(* "-"??_);_(@_)</c:formatCode>
                <c:ptCount val="12"/>
                <c:pt idx="0">
                  <c:v>23.23</c:v>
                </c:pt>
                <c:pt idx="1">
                  <c:v>23.34</c:v>
                </c:pt>
                <c:pt idx="2">
                  <c:v>26.97</c:v>
                </c:pt>
                <c:pt idx="3">
                  <c:v>30.25</c:v>
                </c:pt>
                <c:pt idx="4">
                  <c:v>34.090000000000003</c:v>
                </c:pt>
                <c:pt idx="5">
                  <c:v>39.950000000000003</c:v>
                </c:pt>
                <c:pt idx="6">
                  <c:v>44.27</c:v>
                </c:pt>
                <c:pt idx="7">
                  <c:v>49.13</c:v>
                </c:pt>
                <c:pt idx="8">
                  <c:v>56.27</c:v>
                </c:pt>
                <c:pt idx="9">
                  <c:v>63.5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609-9F4E-9F3B-3E0B0512D163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LE (Male-SRS)</c:v>
                </c:pt>
              </c:strCache>
            </c:strRef>
          </c:tx>
          <c:spPr>
            <a:ln w="28575" cap="rnd">
              <a:solidFill>
                <a:schemeClr val="accent5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5">
                  <a:lumMod val="60000"/>
                  <a:lumOff val="40000"/>
                </a:schemeClr>
              </a:solidFill>
              <a:ln w="9525">
                <a:solidFill>
                  <a:schemeClr val="accent5">
                    <a:lumMod val="60000"/>
                    <a:lumOff val="40000"/>
                  </a:schemeClr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1901-1911</c:v>
                </c:pt>
                <c:pt idx="1">
                  <c:v>1911-1921</c:v>
                </c:pt>
                <c:pt idx="2">
                  <c:v>1921-1931</c:v>
                </c:pt>
                <c:pt idx="3">
                  <c:v>1931-1941</c:v>
                </c:pt>
                <c:pt idx="4">
                  <c:v>1941-1951</c:v>
                </c:pt>
                <c:pt idx="5">
                  <c:v>1951-1961</c:v>
                </c:pt>
                <c:pt idx="6">
                  <c:v>1961-1971</c:v>
                </c:pt>
                <c:pt idx="7">
                  <c:v>1971-1981</c:v>
                </c:pt>
                <c:pt idx="8">
                  <c:v>1981-1991</c:v>
                </c:pt>
                <c:pt idx="9">
                  <c:v>1991-2001</c:v>
                </c:pt>
                <c:pt idx="10">
                  <c:v>2001-2011</c:v>
                </c:pt>
                <c:pt idx="11">
                  <c:v>2011-2021</c:v>
                </c:pt>
              </c:strCache>
            </c:strRef>
          </c:cat>
          <c:val>
            <c:numRef>
              <c:f>Sheet1!$H$2:$H$13</c:f>
              <c:numCache>
                <c:formatCode>General</c:formatCode>
                <c:ptCount val="12"/>
                <c:pt idx="9" formatCode="_(* #,##0.0_);_(* \(#,##0.0\);_(* &quot;-&quot;??_);_(@_)">
                  <c:v>60.4</c:v>
                </c:pt>
                <c:pt idx="10" formatCode="_(* #,##0.0_);_(* \(#,##0.0\);_(* &quot;-&quot;??_);_(@_)">
                  <c:v>63.8</c:v>
                </c:pt>
                <c:pt idx="11" formatCode="_(* #,##0.0_);_(* \(#,##0.0\);_(* &quot;-&quot;??_);_(@_)">
                  <c:v>67.8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F609-9F4E-9F3B-3E0B0512D163}"/>
            </c:ext>
          </c:extLst>
        </c:ser>
        <c:ser>
          <c:idx val="7"/>
          <c:order val="7"/>
          <c:tx>
            <c:strRef>
              <c:f>Sheet1!$I$1</c:f>
              <c:strCache>
                <c:ptCount val="1"/>
                <c:pt idx="0">
                  <c:v>LE (Female-SRS)</c:v>
                </c:pt>
              </c:strCache>
            </c:strRef>
          </c:tx>
          <c:spPr>
            <a:ln w="28575" cap="rnd">
              <a:solidFill>
                <a:schemeClr val="accent5">
                  <a:lumMod val="50000"/>
                </a:schemeClr>
              </a:solidFill>
              <a:round/>
            </a:ln>
            <a:effectLst/>
          </c:spPr>
          <c:marker>
            <c:symbol val="star"/>
            <c:size val="10"/>
            <c:spPr>
              <a:noFill/>
              <a:ln w="19050">
                <a:solidFill>
                  <a:schemeClr val="accent5">
                    <a:lumMod val="50000"/>
                  </a:schemeClr>
                </a:solidFill>
              </a:ln>
              <a:effectLst/>
            </c:spPr>
          </c:marker>
          <c:cat>
            <c:strRef>
              <c:f>Sheet1!$A$2:$A$13</c:f>
              <c:strCache>
                <c:ptCount val="12"/>
                <c:pt idx="0">
                  <c:v>1901-1911</c:v>
                </c:pt>
                <c:pt idx="1">
                  <c:v>1911-1921</c:v>
                </c:pt>
                <c:pt idx="2">
                  <c:v>1921-1931</c:v>
                </c:pt>
                <c:pt idx="3">
                  <c:v>1931-1941</c:v>
                </c:pt>
                <c:pt idx="4">
                  <c:v>1941-1951</c:v>
                </c:pt>
                <c:pt idx="5">
                  <c:v>1951-1961</c:v>
                </c:pt>
                <c:pt idx="6">
                  <c:v>1961-1971</c:v>
                </c:pt>
                <c:pt idx="7">
                  <c:v>1971-1981</c:v>
                </c:pt>
                <c:pt idx="8">
                  <c:v>1981-1991</c:v>
                </c:pt>
                <c:pt idx="9">
                  <c:v>1991-2001</c:v>
                </c:pt>
                <c:pt idx="10">
                  <c:v>2001-2011</c:v>
                </c:pt>
                <c:pt idx="11">
                  <c:v>2011-2021</c:v>
                </c:pt>
              </c:strCache>
            </c:strRef>
          </c:cat>
          <c:val>
            <c:numRef>
              <c:f>Sheet1!$I$2:$I$13</c:f>
              <c:numCache>
                <c:formatCode>General</c:formatCode>
                <c:ptCount val="12"/>
                <c:pt idx="9" formatCode="_(* #,##0.0_);_(* \(#,##0.0\);_(* &quot;-&quot;??_);_(@_)">
                  <c:v>61.8</c:v>
                </c:pt>
                <c:pt idx="10" formatCode="_(* #,##0.0_);_(* \(#,##0.0\);_(* &quot;-&quot;??_);_(@_)">
                  <c:v>66.599999999999994</c:v>
                </c:pt>
                <c:pt idx="11" formatCode="_(* #,##0.0_);_(* \(#,##0.0\);_(* &quot;-&quot;??_);_(@_)">
                  <c:v>70.400000000000006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609-9F4E-9F3B-3E0B0512D1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469804656"/>
        <c:axId val="1469163440"/>
      </c:lineChart>
      <c:catAx>
        <c:axId val="1442537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2539552"/>
        <c:crosses val="autoZero"/>
        <c:auto val="1"/>
        <c:lblAlgn val="ctr"/>
        <c:lblOffset val="100"/>
        <c:noMultiLvlLbl val="0"/>
      </c:catAx>
      <c:valAx>
        <c:axId val="1442539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Mortality rate per 1000</a:t>
                </a:r>
              </a:p>
            </c:rich>
          </c:tx>
          <c:layout>
            <c:manualLayout>
              <c:xMode val="edge"/>
              <c:yMode val="edge"/>
              <c:x val="1.6760647816750178E-2"/>
              <c:y val="7.5475053100945988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2537504"/>
        <c:crosses val="autoZero"/>
        <c:crossBetween val="between"/>
      </c:valAx>
      <c:valAx>
        <c:axId val="1469163440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9804656"/>
        <c:crosses val="max"/>
        <c:crossBetween val="between"/>
      </c:valAx>
      <c:catAx>
        <c:axId val="1469804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69163440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73263036864710074"/>
          <c:y val="4.3865632055384622E-2"/>
          <c:w val="0.24009690364791358"/>
          <c:h val="0.7171975247031073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0-1</c:v>
                </c:pt>
                <c:pt idx="1">
                  <c:v>1-4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  <c:pt idx="17">
                  <c:v>80-84</c:v>
                </c:pt>
                <c:pt idx="18">
                  <c:v>85+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-21.7</c:v>
                </c:pt>
                <c:pt idx="1">
                  <c:v>-9.6999999999999993</c:v>
                </c:pt>
                <c:pt idx="2">
                  <c:v>-2.6</c:v>
                </c:pt>
                <c:pt idx="3">
                  <c:v>-0.5</c:v>
                </c:pt>
                <c:pt idx="4">
                  <c:v>-3.5</c:v>
                </c:pt>
                <c:pt idx="5">
                  <c:v>4.3</c:v>
                </c:pt>
                <c:pt idx="6">
                  <c:v>10.6</c:v>
                </c:pt>
                <c:pt idx="7">
                  <c:v>19.399999999999999</c:v>
                </c:pt>
                <c:pt idx="8">
                  <c:v>25.5</c:v>
                </c:pt>
                <c:pt idx="9">
                  <c:v>21.9</c:v>
                </c:pt>
                <c:pt idx="10">
                  <c:v>28</c:v>
                </c:pt>
                <c:pt idx="11">
                  <c:v>14.9</c:v>
                </c:pt>
                <c:pt idx="12">
                  <c:v>23.8</c:v>
                </c:pt>
                <c:pt idx="13">
                  <c:v>11.6</c:v>
                </c:pt>
                <c:pt idx="14">
                  <c:v>3.9</c:v>
                </c:pt>
                <c:pt idx="15">
                  <c:v>-3.8</c:v>
                </c:pt>
                <c:pt idx="16">
                  <c:v>-9.8000000000000007</c:v>
                </c:pt>
                <c:pt idx="17">
                  <c:v>-6.3</c:v>
                </c:pt>
                <c:pt idx="18">
                  <c:v>-6.1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2B3-3A46-8CEA-EFB50B402CE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0-1</c:v>
                </c:pt>
                <c:pt idx="1">
                  <c:v>1-4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  <c:pt idx="17">
                  <c:v>80-84</c:v>
                </c:pt>
                <c:pt idx="18">
                  <c:v>85+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-33</c:v>
                </c:pt>
                <c:pt idx="1">
                  <c:v>-5.0999999999999996</c:v>
                </c:pt>
                <c:pt idx="2">
                  <c:v>-3.2</c:v>
                </c:pt>
                <c:pt idx="3">
                  <c:v>-0.6</c:v>
                </c:pt>
                <c:pt idx="4">
                  <c:v>-10.4</c:v>
                </c:pt>
                <c:pt idx="5">
                  <c:v>5.0999999999999996</c:v>
                </c:pt>
                <c:pt idx="6">
                  <c:v>12.5</c:v>
                </c:pt>
                <c:pt idx="7">
                  <c:v>28.5</c:v>
                </c:pt>
                <c:pt idx="8">
                  <c:v>32.4</c:v>
                </c:pt>
                <c:pt idx="9">
                  <c:v>26.5</c:v>
                </c:pt>
                <c:pt idx="10">
                  <c:v>33.799999999999997</c:v>
                </c:pt>
                <c:pt idx="11">
                  <c:v>16.7</c:v>
                </c:pt>
                <c:pt idx="12">
                  <c:v>26.5</c:v>
                </c:pt>
                <c:pt idx="13">
                  <c:v>11.3</c:v>
                </c:pt>
                <c:pt idx="14">
                  <c:v>0.6</c:v>
                </c:pt>
                <c:pt idx="15">
                  <c:v>-7.3</c:v>
                </c:pt>
                <c:pt idx="16">
                  <c:v>-14.8</c:v>
                </c:pt>
                <c:pt idx="17">
                  <c:v>-10.5</c:v>
                </c:pt>
                <c:pt idx="18">
                  <c:v>-8.8000000000000007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2B3-3A46-8CEA-EFB50B402C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525098608"/>
        <c:axId val="1561164992"/>
      </c:barChart>
      <c:catAx>
        <c:axId val="152509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1164992"/>
        <c:crosses val="autoZero"/>
        <c:auto val="1"/>
        <c:lblAlgn val="ctr"/>
        <c:lblOffset val="100"/>
        <c:noMultiLvlLbl val="0"/>
      </c:catAx>
      <c:valAx>
        <c:axId val="156116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i="0" baseline="0" dirty="0">
                    <a:effectLst/>
                  </a:rPr>
                  <a:t>Percent contributions to G</a:t>
                </a:r>
                <a:r>
                  <a:rPr lang="en-US" sz="1800" b="1" i="0" baseline="-25000" dirty="0">
                    <a:effectLst/>
                  </a:rPr>
                  <a:t>0</a:t>
                </a:r>
                <a:endParaRPr lang="en-GB" baseline="-250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9.1383819055720922E-3"/>
              <c:y val="9.6632193707376926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509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7201480273957177"/>
          <c:y val="0.48927209372805686"/>
          <c:w val="0.24777949012506092"/>
          <c:h val="0.130036795814430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Contributions to e0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Noncommunicable</c:v>
                </c:pt>
                <c:pt idx="1">
                  <c:v>Communicable</c:v>
                </c:pt>
                <c:pt idx="2">
                  <c:v>Injuries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93.510818392591318</c:v>
                </c:pt>
                <c:pt idx="1">
                  <c:v>-21.872583076183219</c:v>
                </c:pt>
                <c:pt idx="2">
                  <c:v>28.361763972789049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72-6046-BBEC-0CBB59B40BD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Contributions to G0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Noncommunicable</c:v>
                </c:pt>
                <c:pt idx="1">
                  <c:v>Communicable</c:v>
                </c:pt>
                <c:pt idx="2">
                  <c:v>Injuries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54.451399297860917</c:v>
                </c:pt>
                <c:pt idx="1">
                  <c:v>-42.622801343095489</c:v>
                </c:pt>
                <c:pt idx="2">
                  <c:v>88.171401158906519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C72-6046-BBEC-0CBB59B40B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038043888"/>
        <c:axId val="1068745264"/>
      </c:barChart>
      <c:catAx>
        <c:axId val="1038043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8745264"/>
        <c:crosses val="autoZero"/>
        <c:auto val="1"/>
        <c:lblAlgn val="ctr"/>
        <c:lblOffset val="100"/>
        <c:noMultiLvlLbl val="0"/>
      </c:catAx>
      <c:valAx>
        <c:axId val="10687452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Percent Contributions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80438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legendEntry>
      <c:layout>
        <c:manualLayout>
          <c:xMode val="edge"/>
          <c:yMode val="edge"/>
          <c:x val="0.36113716738709239"/>
          <c:y val="6.6478061060211327E-2"/>
          <c:w val="0.39431529014996419"/>
          <c:h val="0.300530732165941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Contributions to e0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Cardiovascular diseases</c:v>
                </c:pt>
                <c:pt idx="1">
                  <c:v>Chronic respiratory diseases</c:v>
                </c:pt>
                <c:pt idx="2">
                  <c:v>Diabetes and kidney diseases</c:v>
                </c:pt>
                <c:pt idx="3">
                  <c:v>Digestive diseases</c:v>
                </c:pt>
                <c:pt idx="4">
                  <c:v>Mental disorders</c:v>
                </c:pt>
                <c:pt idx="5">
                  <c:v>Musculoskeletal disorders</c:v>
                </c:pt>
                <c:pt idx="6">
                  <c:v>Neoplasms</c:v>
                </c:pt>
                <c:pt idx="7">
                  <c:v>Neurological disorders</c:v>
                </c:pt>
                <c:pt idx="8">
                  <c:v>Other non-communicable diseases</c:v>
                </c:pt>
                <c:pt idx="9">
                  <c:v>Respiratory infections and tuberculosis</c:v>
                </c:pt>
                <c:pt idx="10">
                  <c:v>Skin and subcutaneous diseases</c:v>
                </c:pt>
                <c:pt idx="11">
                  <c:v>Substance use disorders</c:v>
                </c:pt>
              </c:strCache>
            </c:strRef>
          </c:cat>
          <c:val>
            <c:numRef>
              <c:f>Sheet1!$B$2:$B$13</c:f>
              <c:numCache>
                <c:formatCode>0.00</c:formatCode>
                <c:ptCount val="12"/>
                <c:pt idx="0">
                  <c:v>44.560279304161668</c:v>
                </c:pt>
                <c:pt idx="1">
                  <c:v>13.51754126715241</c:v>
                </c:pt>
                <c:pt idx="2">
                  <c:v>6.139160904858727</c:v>
                </c:pt>
                <c:pt idx="3">
                  <c:v>16.018445864319801</c:v>
                </c:pt>
                <c:pt idx="4">
                  <c:v>-1.7149452469311655E-3</c:v>
                </c:pt>
                <c:pt idx="5">
                  <c:v>-0.64962125857709907</c:v>
                </c:pt>
                <c:pt idx="6">
                  <c:v>1.238190506817773</c:v>
                </c:pt>
                <c:pt idx="7">
                  <c:v>0.6098345248028636</c:v>
                </c:pt>
                <c:pt idx="8">
                  <c:v>-1.4522156482562423</c:v>
                </c:pt>
                <c:pt idx="9">
                  <c:v>10.441958489827812</c:v>
                </c:pt>
                <c:pt idx="10">
                  <c:v>-6.5853889216668904E-2</c:v>
                </c:pt>
                <c:pt idx="11">
                  <c:v>3.1548132719472051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CA-094E-B4EB-4EB04AB16A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Contributions to G0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Sheet1!$A$2:$A$13</c:f>
              <c:strCache>
                <c:ptCount val="12"/>
                <c:pt idx="0">
                  <c:v>Cardiovascular diseases</c:v>
                </c:pt>
                <c:pt idx="1">
                  <c:v>Chronic respiratory diseases</c:v>
                </c:pt>
                <c:pt idx="2">
                  <c:v>Diabetes and kidney diseases</c:v>
                </c:pt>
                <c:pt idx="3">
                  <c:v>Digestive diseases</c:v>
                </c:pt>
                <c:pt idx="4">
                  <c:v>Mental disorders</c:v>
                </c:pt>
                <c:pt idx="5">
                  <c:v>Musculoskeletal disorders</c:v>
                </c:pt>
                <c:pt idx="6">
                  <c:v>Neoplasms</c:v>
                </c:pt>
                <c:pt idx="7">
                  <c:v>Neurological disorders</c:v>
                </c:pt>
                <c:pt idx="8">
                  <c:v>Other non-communicable diseases</c:v>
                </c:pt>
                <c:pt idx="9">
                  <c:v>Respiratory infections and tuberculosis</c:v>
                </c:pt>
                <c:pt idx="10">
                  <c:v>Skin and subcutaneous diseases</c:v>
                </c:pt>
                <c:pt idx="11">
                  <c:v>Substance use disorders</c:v>
                </c:pt>
              </c:strCache>
            </c:strRef>
          </c:cat>
          <c:val>
            <c:numRef>
              <c:f>Sheet1!$C$2:$C$13</c:f>
              <c:numCache>
                <c:formatCode>0.00</c:formatCode>
                <c:ptCount val="12"/>
                <c:pt idx="0">
                  <c:v>45.870710507035255</c:v>
                </c:pt>
                <c:pt idx="1">
                  <c:v>-4.0756885416340083</c:v>
                </c:pt>
                <c:pt idx="2">
                  <c:v>1.494756075553596</c:v>
                </c:pt>
                <c:pt idx="3">
                  <c:v>32.502351153641939</c:v>
                </c:pt>
                <c:pt idx="4">
                  <c:v>-1.0113370954059064E-3</c:v>
                </c:pt>
                <c:pt idx="5">
                  <c:v>-0.10871873458381742</c:v>
                </c:pt>
                <c:pt idx="6">
                  <c:v>-17.574510326609015</c:v>
                </c:pt>
                <c:pt idx="7">
                  <c:v>-0.37975707766599953</c:v>
                </c:pt>
                <c:pt idx="8">
                  <c:v>-8.3632519184611738</c:v>
                </c:pt>
                <c:pt idx="9">
                  <c:v>-1.6080262660980225</c:v>
                </c:pt>
                <c:pt idx="10">
                  <c:v>-0.83940974227152765</c:v>
                </c:pt>
                <c:pt idx="11">
                  <c:v>7.5339555060490966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CA-094E-B4EB-4EB04AB16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067046224"/>
        <c:axId val="1038110016"/>
      </c:barChart>
      <c:catAx>
        <c:axId val="1067046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8110016"/>
        <c:crosses val="autoZero"/>
        <c:auto val="1"/>
        <c:lblAlgn val="ctr"/>
        <c:lblOffset val="100"/>
        <c:noMultiLvlLbl val="0"/>
      </c:catAx>
      <c:valAx>
        <c:axId val="10381100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Percent Contributions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7046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1654617036506791"/>
          <c:y val="2.5689835180855321E-2"/>
          <c:w val="0.50213484251968499"/>
          <c:h val="0.145807654814673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Contributions to e0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COVID 19 disease</c:v>
                </c:pt>
                <c:pt idx="1">
                  <c:v>Enteric (Diarrhea and Typhoid) infections</c:v>
                </c:pt>
                <c:pt idx="2">
                  <c:v>HIV/AIDS and sexually transmitted infections</c:v>
                </c:pt>
                <c:pt idx="3">
                  <c:v>Maternal and neonatal disorders</c:v>
                </c:pt>
                <c:pt idx="4">
                  <c:v>Neglected tropical diseases and malaria</c:v>
                </c:pt>
                <c:pt idx="5">
                  <c:v>Nutritional deficiencies</c:v>
                </c:pt>
                <c:pt idx="6">
                  <c:v>Other infectious diseases</c:v>
                </c:pt>
              </c:strCache>
            </c:strRef>
          </c:cat>
          <c:val>
            <c:numRef>
              <c:f>Sheet1!$B$2:$B$8</c:f>
              <c:numCache>
                <c:formatCode>0.00</c:formatCode>
                <c:ptCount val="7"/>
                <c:pt idx="0">
                  <c:v>-1.5192699497565627</c:v>
                </c:pt>
                <c:pt idx="1">
                  <c:v>-14.119830116629601</c:v>
                </c:pt>
                <c:pt idx="2">
                  <c:v>3.9443741552531719E-2</c:v>
                </c:pt>
                <c:pt idx="3">
                  <c:v>-4.1926981271244586</c:v>
                </c:pt>
                <c:pt idx="4">
                  <c:v>0.30371681338874623</c:v>
                </c:pt>
                <c:pt idx="5">
                  <c:v>-1.4799977550283074</c:v>
                </c:pt>
                <c:pt idx="6">
                  <c:v>-0.90394768258556724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4A-C64B-885C-4B0D2B7D4E8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Contributions to G0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Sheet1!$A$2:$A$8</c:f>
              <c:strCache>
                <c:ptCount val="7"/>
                <c:pt idx="0">
                  <c:v>COVID 19 disease</c:v>
                </c:pt>
                <c:pt idx="1">
                  <c:v>Enteric (Diarrhea and Typhoid) infections</c:v>
                </c:pt>
                <c:pt idx="2">
                  <c:v>HIV/AIDS and sexually transmitted infections</c:v>
                </c:pt>
                <c:pt idx="3">
                  <c:v>Maternal and neonatal disorders</c:v>
                </c:pt>
                <c:pt idx="4">
                  <c:v>Neglected tropical diseases and malaria</c:v>
                </c:pt>
                <c:pt idx="5">
                  <c:v>Nutritional deficiencies</c:v>
                </c:pt>
                <c:pt idx="6">
                  <c:v>Other infectious diseases</c:v>
                </c:pt>
              </c:strCache>
            </c:strRef>
          </c:cat>
          <c:val>
            <c:numRef>
              <c:f>Sheet1!$C$2:$C$8</c:f>
              <c:numCache>
                <c:formatCode>0.00</c:formatCode>
                <c:ptCount val="7"/>
                <c:pt idx="0">
                  <c:v>-9.4701602272689342</c:v>
                </c:pt>
                <c:pt idx="1">
                  <c:v>-8.4568006843328476</c:v>
                </c:pt>
                <c:pt idx="2">
                  <c:v>-4.2981826001778245E-2</c:v>
                </c:pt>
                <c:pt idx="3">
                  <c:v>-13.606023507192731</c:v>
                </c:pt>
                <c:pt idx="4">
                  <c:v>-1.2434390460839495</c:v>
                </c:pt>
                <c:pt idx="5">
                  <c:v>-5.0895540295168757</c:v>
                </c:pt>
                <c:pt idx="6">
                  <c:v>-4.7138420226983726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4A-C64B-885C-4B0D2B7D4E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040047280"/>
        <c:axId val="1039594928"/>
      </c:barChart>
      <c:catAx>
        <c:axId val="1040047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high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9594928"/>
        <c:crosses val="autoZero"/>
        <c:auto val="1"/>
        <c:lblAlgn val="ctr"/>
        <c:lblOffset val="100"/>
        <c:noMultiLvlLbl val="0"/>
      </c:catAx>
      <c:valAx>
        <c:axId val="10395949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400472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3381371614832619"/>
          <c:y val="0.87354751491019689"/>
          <c:w val="0.51380483803938903"/>
          <c:h val="7.49020959196147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Contributions to e0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Self-harm and interpersonal violence</c:v>
                </c:pt>
                <c:pt idx="1">
                  <c:v>Transport injuries</c:v>
                </c:pt>
                <c:pt idx="2">
                  <c:v>Unintentional injuries</c:v>
                </c:pt>
              </c:strCache>
            </c:strRef>
          </c:cat>
          <c:val>
            <c:numRef>
              <c:f>Sheet1!$B$2:$B$4</c:f>
              <c:numCache>
                <c:formatCode>0.00</c:formatCode>
                <c:ptCount val="3"/>
                <c:pt idx="0">
                  <c:v>5.425400622189045</c:v>
                </c:pt>
                <c:pt idx="1">
                  <c:v>18.594979584217072</c:v>
                </c:pt>
                <c:pt idx="2">
                  <c:v>4.3413837663829327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E21-B54B-B10A-D8A988B7F98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Conributions to G0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Self-harm and interpersonal violence</c:v>
                </c:pt>
                <c:pt idx="1">
                  <c:v>Transport injuries</c:v>
                </c:pt>
                <c:pt idx="2">
                  <c:v>Unintentional injuries</c:v>
                </c:pt>
              </c:strCache>
            </c:strRef>
          </c:cat>
          <c:val>
            <c:numRef>
              <c:f>Sheet1!$C$2:$C$4</c:f>
              <c:numCache>
                <c:formatCode>0.00</c:formatCode>
                <c:ptCount val="3"/>
                <c:pt idx="0">
                  <c:v>12.609856620430946</c:v>
                </c:pt>
                <c:pt idx="1">
                  <c:v>56.145895026624203</c:v>
                </c:pt>
                <c:pt idx="2">
                  <c:v>19.41564951185137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E21-B54B-B10A-D8A988B7F98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069006688"/>
        <c:axId val="1037284544"/>
      </c:barChart>
      <c:catAx>
        <c:axId val="106900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7284544"/>
        <c:crosses val="autoZero"/>
        <c:auto val="1"/>
        <c:lblAlgn val="ctr"/>
        <c:lblOffset val="100"/>
        <c:noMultiLvlLbl val="0"/>
      </c:catAx>
      <c:valAx>
        <c:axId val="1037284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0066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107126963153144E-2"/>
          <c:y val="4.4264545755811152E-2"/>
          <c:w val="0.41028072079585631"/>
          <c:h val="0.32688609194427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COVID19-India API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&lt;10</c:v>
                </c:pt>
                <c:pt idx="1">
                  <c:v>10-20</c:v>
                </c:pt>
                <c:pt idx="2">
                  <c:v>20-30</c:v>
                </c:pt>
                <c:pt idx="3">
                  <c:v>30-40</c:v>
                </c:pt>
                <c:pt idx="4">
                  <c:v>40-50</c:v>
                </c:pt>
                <c:pt idx="5">
                  <c:v>50-60</c:v>
                </c:pt>
                <c:pt idx="6">
                  <c:v>60-70</c:v>
                </c:pt>
                <c:pt idx="7">
                  <c:v>70-80</c:v>
                </c:pt>
                <c:pt idx="8">
                  <c:v>&gt;80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0.23</c:v>
                </c:pt>
                <c:pt idx="1">
                  <c:v>0.45</c:v>
                </c:pt>
                <c:pt idx="2">
                  <c:v>2.6</c:v>
                </c:pt>
                <c:pt idx="3">
                  <c:v>6.55</c:v>
                </c:pt>
                <c:pt idx="4">
                  <c:v>15.03</c:v>
                </c:pt>
                <c:pt idx="5">
                  <c:v>26.29</c:v>
                </c:pt>
                <c:pt idx="6">
                  <c:v>26.44</c:v>
                </c:pt>
                <c:pt idx="7">
                  <c:v>16.21</c:v>
                </c:pt>
                <c:pt idx="8">
                  <c:v>6.22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A5-9147-A16B-744052B53E2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MoHFW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&lt;10</c:v>
                </c:pt>
                <c:pt idx="1">
                  <c:v>10-20</c:v>
                </c:pt>
                <c:pt idx="2">
                  <c:v>20-30</c:v>
                </c:pt>
                <c:pt idx="3">
                  <c:v>30-40</c:v>
                </c:pt>
                <c:pt idx="4">
                  <c:v>40-50</c:v>
                </c:pt>
                <c:pt idx="5">
                  <c:v>50-60</c:v>
                </c:pt>
                <c:pt idx="6">
                  <c:v>60-70</c:v>
                </c:pt>
                <c:pt idx="7">
                  <c:v>70-80</c:v>
                </c:pt>
                <c:pt idx="8">
                  <c:v>&gt;80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0.27</c:v>
                </c:pt>
                <c:pt idx="1">
                  <c:v>0.53</c:v>
                </c:pt>
                <c:pt idx="2">
                  <c:v>2.08</c:v>
                </c:pt>
                <c:pt idx="3">
                  <c:v>5.27</c:v>
                </c:pt>
                <c:pt idx="4">
                  <c:v>11.98</c:v>
                </c:pt>
                <c:pt idx="5">
                  <c:v>23.29</c:v>
                </c:pt>
                <c:pt idx="6">
                  <c:v>28.76</c:v>
                </c:pt>
                <c:pt idx="7">
                  <c:v>19.989999999999998</c:v>
                </c:pt>
                <c:pt idx="8">
                  <c:v>7.82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A5-9147-A16B-744052B53E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442748608"/>
        <c:axId val="1473944112"/>
      </c:barChart>
      <c:catAx>
        <c:axId val="1442748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3944112"/>
        <c:crosses val="autoZero"/>
        <c:auto val="1"/>
        <c:lblAlgn val="ctr"/>
        <c:lblOffset val="100"/>
        <c:noMultiLvlLbl val="0"/>
      </c:catAx>
      <c:valAx>
        <c:axId val="147394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2748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3440476024253898E-2"/>
          <c:y val="0.88503410110458269"/>
          <c:w val="0.8855839814340547"/>
          <c:h val="0.113392103135150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COVID19-India API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&lt;10</c:v>
                </c:pt>
                <c:pt idx="1">
                  <c:v>10-20</c:v>
                </c:pt>
                <c:pt idx="2">
                  <c:v>20-30</c:v>
                </c:pt>
                <c:pt idx="3">
                  <c:v>30-40</c:v>
                </c:pt>
                <c:pt idx="4">
                  <c:v>40-50</c:v>
                </c:pt>
                <c:pt idx="5">
                  <c:v>50-60</c:v>
                </c:pt>
                <c:pt idx="6">
                  <c:v>60-70</c:v>
                </c:pt>
                <c:pt idx="7">
                  <c:v>70-80</c:v>
                </c:pt>
                <c:pt idx="8">
                  <c:v>&gt;80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2.6</c:v>
                </c:pt>
                <c:pt idx="1">
                  <c:v>5.01</c:v>
                </c:pt>
                <c:pt idx="2">
                  <c:v>15.91</c:v>
                </c:pt>
                <c:pt idx="3">
                  <c:v>19.93</c:v>
                </c:pt>
                <c:pt idx="4">
                  <c:v>19.920000000000002</c:v>
                </c:pt>
                <c:pt idx="5">
                  <c:v>20.88</c:v>
                </c:pt>
                <c:pt idx="6">
                  <c:v>11.14</c:v>
                </c:pt>
                <c:pt idx="7">
                  <c:v>3.83</c:v>
                </c:pt>
                <c:pt idx="8">
                  <c:v>0.78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0C4-2245-897E-9641FAA4AB5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MoHFW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Sheet1!$A$2:$A$10</c:f>
              <c:strCache>
                <c:ptCount val="9"/>
                <c:pt idx="0">
                  <c:v>&lt;10</c:v>
                </c:pt>
                <c:pt idx="1">
                  <c:v>10-20</c:v>
                </c:pt>
                <c:pt idx="2">
                  <c:v>20-30</c:v>
                </c:pt>
                <c:pt idx="3">
                  <c:v>30-40</c:v>
                </c:pt>
                <c:pt idx="4">
                  <c:v>40-50</c:v>
                </c:pt>
                <c:pt idx="5">
                  <c:v>50-60</c:v>
                </c:pt>
                <c:pt idx="6">
                  <c:v>60-70</c:v>
                </c:pt>
                <c:pt idx="7">
                  <c:v>70-80</c:v>
                </c:pt>
                <c:pt idx="8">
                  <c:v>&gt;80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2.97</c:v>
                </c:pt>
                <c:pt idx="1">
                  <c:v>8.5</c:v>
                </c:pt>
                <c:pt idx="2">
                  <c:v>19.350000000000001</c:v>
                </c:pt>
                <c:pt idx="3">
                  <c:v>21.15</c:v>
                </c:pt>
                <c:pt idx="4">
                  <c:v>17.5</c:v>
                </c:pt>
                <c:pt idx="5">
                  <c:v>15.07</c:v>
                </c:pt>
                <c:pt idx="6">
                  <c:v>9.99</c:v>
                </c:pt>
                <c:pt idx="7">
                  <c:v>4.1900000000000004</c:v>
                </c:pt>
                <c:pt idx="8">
                  <c:v>1.28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0C4-2245-897E-9641FAA4AB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475978224"/>
        <c:axId val="1518773200"/>
      </c:barChart>
      <c:catAx>
        <c:axId val="1475978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18773200"/>
        <c:crosses val="autoZero"/>
        <c:auto val="1"/>
        <c:lblAlgn val="ctr"/>
        <c:lblOffset val="100"/>
        <c:noMultiLvlLbl val="0"/>
      </c:catAx>
      <c:valAx>
        <c:axId val="1518773200"/>
        <c:scaling>
          <c:orientation val="minMax"/>
          <c:max val="3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5978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5906938263151889E-2"/>
          <c:y val="3.1047368290320176E-2"/>
          <c:w val="0.95080803758225874"/>
          <c:h val="0.8099694478253310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2014-18</c:v>
                </c:pt>
                <c:pt idx="1">
                  <c:v>2019</c:v>
                </c:pt>
                <c:pt idx="2">
                  <c:v>2020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68.2</c:v>
                </c:pt>
                <c:pt idx="1">
                  <c:v>69.5</c:v>
                </c:pt>
                <c:pt idx="2">
                  <c:v>67.5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A0E-3A44-BACD-8353B7BCAE2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Women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2014-18</c:v>
                </c:pt>
                <c:pt idx="1">
                  <c:v>2019</c:v>
                </c:pt>
                <c:pt idx="2">
                  <c:v>2020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70.7</c:v>
                </c:pt>
                <c:pt idx="1">
                  <c:v>72.099999999999994</c:v>
                </c:pt>
                <c:pt idx="2">
                  <c:v>69.8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A0E-3A44-BACD-8353B7BCAE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60788576"/>
        <c:axId val="1560736320"/>
      </c:barChart>
      <c:catAx>
        <c:axId val="156078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0736320"/>
        <c:crosses val="autoZero"/>
        <c:auto val="1"/>
        <c:lblAlgn val="ctr"/>
        <c:lblOffset val="100"/>
        <c:noMultiLvlLbl val="0"/>
      </c:catAx>
      <c:valAx>
        <c:axId val="1560736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07885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724580623074287"/>
          <c:y val="4.4264545755811152E-2"/>
          <c:w val="0.2576826809692267"/>
          <c:h val="8.83332422563898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Replacement method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0-1</c:v>
                </c:pt>
                <c:pt idx="1">
                  <c:v>1-4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  <c:pt idx="17">
                  <c:v>80-84</c:v>
                </c:pt>
                <c:pt idx="18">
                  <c:v>85+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4.5999999999999996</c:v>
                </c:pt>
                <c:pt idx="1">
                  <c:v>4.3</c:v>
                </c:pt>
                <c:pt idx="2">
                  <c:v>0.4</c:v>
                </c:pt>
                <c:pt idx="3">
                  <c:v>1.6</c:v>
                </c:pt>
                <c:pt idx="4">
                  <c:v>1.5</c:v>
                </c:pt>
                <c:pt idx="5">
                  <c:v>2.8</c:v>
                </c:pt>
                <c:pt idx="6">
                  <c:v>2.7</c:v>
                </c:pt>
                <c:pt idx="7">
                  <c:v>4.4000000000000004</c:v>
                </c:pt>
                <c:pt idx="8">
                  <c:v>4.8</c:v>
                </c:pt>
                <c:pt idx="9">
                  <c:v>7</c:v>
                </c:pt>
                <c:pt idx="10">
                  <c:v>7.9</c:v>
                </c:pt>
                <c:pt idx="11">
                  <c:v>8.1999999999999993</c:v>
                </c:pt>
                <c:pt idx="12">
                  <c:v>9</c:v>
                </c:pt>
                <c:pt idx="13">
                  <c:v>9.8000000000000007</c:v>
                </c:pt>
                <c:pt idx="14">
                  <c:v>8.9</c:v>
                </c:pt>
                <c:pt idx="15">
                  <c:v>8.6999999999999993</c:v>
                </c:pt>
                <c:pt idx="16">
                  <c:v>6.8</c:v>
                </c:pt>
                <c:pt idx="17">
                  <c:v>4.3</c:v>
                </c:pt>
                <c:pt idx="18">
                  <c:v>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FF-7441-AFD5-B590CA1C9E0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Discrete method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0-1</c:v>
                </c:pt>
                <c:pt idx="1">
                  <c:v>1-4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  <c:pt idx="17">
                  <c:v>80-84</c:v>
                </c:pt>
                <c:pt idx="18">
                  <c:v>85+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4.3</c:v>
                </c:pt>
                <c:pt idx="1">
                  <c:v>4.0999999999999996</c:v>
                </c:pt>
                <c:pt idx="2">
                  <c:v>0.4</c:v>
                </c:pt>
                <c:pt idx="3">
                  <c:v>1.5</c:v>
                </c:pt>
                <c:pt idx="4">
                  <c:v>1.5</c:v>
                </c:pt>
                <c:pt idx="5">
                  <c:v>2.7</c:v>
                </c:pt>
                <c:pt idx="6">
                  <c:v>2.5</c:v>
                </c:pt>
                <c:pt idx="7">
                  <c:v>4.0999999999999996</c:v>
                </c:pt>
                <c:pt idx="8">
                  <c:v>4.5</c:v>
                </c:pt>
                <c:pt idx="9">
                  <c:v>6.6</c:v>
                </c:pt>
                <c:pt idx="10">
                  <c:v>7.5</c:v>
                </c:pt>
                <c:pt idx="11">
                  <c:v>7.8</c:v>
                </c:pt>
                <c:pt idx="12">
                  <c:v>8.6</c:v>
                </c:pt>
                <c:pt idx="13">
                  <c:v>9.4</c:v>
                </c:pt>
                <c:pt idx="14">
                  <c:v>8.6</c:v>
                </c:pt>
                <c:pt idx="15">
                  <c:v>8.1999999999999993</c:v>
                </c:pt>
                <c:pt idx="16">
                  <c:v>7</c:v>
                </c:pt>
                <c:pt idx="17">
                  <c:v>5</c:v>
                </c:pt>
                <c:pt idx="18">
                  <c:v>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FF-7441-AFD5-B590CA1C9E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474013152"/>
        <c:axId val="1560643792"/>
      </c:barChart>
      <c:catAx>
        <c:axId val="14740131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60643792"/>
        <c:crosses val="autoZero"/>
        <c:auto val="1"/>
        <c:lblAlgn val="ctr"/>
        <c:lblOffset val="100"/>
        <c:noMultiLvlLbl val="0"/>
      </c:catAx>
      <c:valAx>
        <c:axId val="1560643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740131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Replacement method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0-1</c:v>
                </c:pt>
                <c:pt idx="1">
                  <c:v>1-4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  <c:pt idx="17">
                  <c:v>80-84</c:v>
                </c:pt>
                <c:pt idx="18">
                  <c:v>85+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4.5999999999999996</c:v>
                </c:pt>
                <c:pt idx="1">
                  <c:v>2</c:v>
                </c:pt>
                <c:pt idx="2">
                  <c:v>0.3</c:v>
                </c:pt>
                <c:pt idx="3">
                  <c:v>1.5</c:v>
                </c:pt>
                <c:pt idx="4">
                  <c:v>2.7</c:v>
                </c:pt>
                <c:pt idx="5">
                  <c:v>2.8</c:v>
                </c:pt>
                <c:pt idx="6">
                  <c:v>3</c:v>
                </c:pt>
                <c:pt idx="7">
                  <c:v>3.4</c:v>
                </c:pt>
                <c:pt idx="8">
                  <c:v>5</c:v>
                </c:pt>
                <c:pt idx="9">
                  <c:v>7.3</c:v>
                </c:pt>
                <c:pt idx="10">
                  <c:v>8.1999999999999993</c:v>
                </c:pt>
                <c:pt idx="11">
                  <c:v>8.6</c:v>
                </c:pt>
                <c:pt idx="12">
                  <c:v>9</c:v>
                </c:pt>
                <c:pt idx="13">
                  <c:v>9.6</c:v>
                </c:pt>
                <c:pt idx="14">
                  <c:v>9.5</c:v>
                </c:pt>
                <c:pt idx="15">
                  <c:v>9</c:v>
                </c:pt>
                <c:pt idx="16">
                  <c:v>7</c:v>
                </c:pt>
                <c:pt idx="17">
                  <c:v>4.5</c:v>
                </c:pt>
                <c:pt idx="18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583-6F43-9BAC-E6376042A70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Discrete method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0-1</c:v>
                </c:pt>
                <c:pt idx="1">
                  <c:v>1-4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  <c:pt idx="17">
                  <c:v>80-84</c:v>
                </c:pt>
                <c:pt idx="18">
                  <c:v>85+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4.3</c:v>
                </c:pt>
                <c:pt idx="1">
                  <c:v>1.9</c:v>
                </c:pt>
                <c:pt idx="2">
                  <c:v>0.3</c:v>
                </c:pt>
                <c:pt idx="3">
                  <c:v>1.4</c:v>
                </c:pt>
                <c:pt idx="4">
                  <c:v>2.6</c:v>
                </c:pt>
                <c:pt idx="5">
                  <c:v>2.7</c:v>
                </c:pt>
                <c:pt idx="6">
                  <c:v>2.8</c:v>
                </c:pt>
                <c:pt idx="7">
                  <c:v>3.2</c:v>
                </c:pt>
                <c:pt idx="8">
                  <c:v>4.5999999999999996</c:v>
                </c:pt>
                <c:pt idx="9">
                  <c:v>6.8</c:v>
                </c:pt>
                <c:pt idx="10">
                  <c:v>7.7</c:v>
                </c:pt>
                <c:pt idx="11">
                  <c:v>8.1</c:v>
                </c:pt>
                <c:pt idx="12">
                  <c:v>8.6</c:v>
                </c:pt>
                <c:pt idx="13">
                  <c:v>9.1</c:v>
                </c:pt>
                <c:pt idx="14">
                  <c:v>9.1999999999999993</c:v>
                </c:pt>
                <c:pt idx="15">
                  <c:v>8.6</c:v>
                </c:pt>
                <c:pt idx="16">
                  <c:v>7.3</c:v>
                </c:pt>
                <c:pt idx="17">
                  <c:v>5.0999999999999996</c:v>
                </c:pt>
                <c:pt idx="1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583-6F43-9BAC-E6376042A7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526164896"/>
        <c:axId val="1526166576"/>
      </c:barChart>
      <c:catAx>
        <c:axId val="1526164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6166576"/>
        <c:crosses val="autoZero"/>
        <c:auto val="1"/>
        <c:lblAlgn val="ctr"/>
        <c:lblOffset val="100"/>
        <c:noMultiLvlLbl val="0"/>
      </c:catAx>
      <c:valAx>
        <c:axId val="1526166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Percent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6164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7742782152230974E-2"/>
          <c:y val="2.6776183006630035E-2"/>
          <c:w val="0.90897219369317961"/>
          <c:h val="0.739930083772631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</c:v>
                </c:pt>
              </c:strCache>
            </c:strRef>
          </c:tx>
          <c:spPr>
            <a:pattFill prst="trellis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0-1</c:v>
                </c:pt>
                <c:pt idx="1">
                  <c:v>1-4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  <c:pt idx="17">
                  <c:v>80-84</c:v>
                </c:pt>
                <c:pt idx="18">
                  <c:v>85+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-4.5</c:v>
                </c:pt>
                <c:pt idx="1">
                  <c:v>-4.3</c:v>
                </c:pt>
                <c:pt idx="2">
                  <c:v>-0.4</c:v>
                </c:pt>
                <c:pt idx="3">
                  <c:v>-1.6</c:v>
                </c:pt>
                <c:pt idx="4">
                  <c:v>-1.5</c:v>
                </c:pt>
                <c:pt idx="5">
                  <c:v>-2.8</c:v>
                </c:pt>
                <c:pt idx="6">
                  <c:v>-2.7</c:v>
                </c:pt>
                <c:pt idx="7">
                  <c:v>-4.3</c:v>
                </c:pt>
                <c:pt idx="8">
                  <c:v>-4.8</c:v>
                </c:pt>
                <c:pt idx="9">
                  <c:v>-7</c:v>
                </c:pt>
                <c:pt idx="10">
                  <c:v>-7.8</c:v>
                </c:pt>
                <c:pt idx="11">
                  <c:v>-8.1</c:v>
                </c:pt>
                <c:pt idx="12">
                  <c:v>-8.9</c:v>
                </c:pt>
                <c:pt idx="13">
                  <c:v>-9.6999999999999993</c:v>
                </c:pt>
                <c:pt idx="14">
                  <c:v>-8.8000000000000007</c:v>
                </c:pt>
                <c:pt idx="15">
                  <c:v>-8.6</c:v>
                </c:pt>
                <c:pt idx="16">
                  <c:v>-6.8</c:v>
                </c:pt>
                <c:pt idx="17">
                  <c:v>-4.3</c:v>
                </c:pt>
                <c:pt idx="18">
                  <c:v>-2.9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04-E349-8873-7EBC0AFE4BE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Women</c:v>
                </c:pt>
              </c:strCache>
            </c:strRef>
          </c:tx>
          <c:spPr>
            <a:pattFill prst="dkHorz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0-1</c:v>
                </c:pt>
                <c:pt idx="1">
                  <c:v>1-4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  <c:pt idx="17">
                  <c:v>80-84</c:v>
                </c:pt>
                <c:pt idx="18">
                  <c:v>85+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4.5999999999999996</c:v>
                </c:pt>
                <c:pt idx="1">
                  <c:v>2</c:v>
                </c:pt>
                <c:pt idx="2">
                  <c:v>0.3</c:v>
                </c:pt>
                <c:pt idx="3">
                  <c:v>1.4</c:v>
                </c:pt>
                <c:pt idx="4">
                  <c:v>2.7</c:v>
                </c:pt>
                <c:pt idx="5">
                  <c:v>2.8</c:v>
                </c:pt>
                <c:pt idx="6">
                  <c:v>3</c:v>
                </c:pt>
                <c:pt idx="7">
                  <c:v>3.4</c:v>
                </c:pt>
                <c:pt idx="8">
                  <c:v>4.9000000000000004</c:v>
                </c:pt>
                <c:pt idx="9">
                  <c:v>7.3</c:v>
                </c:pt>
                <c:pt idx="10">
                  <c:v>8.1</c:v>
                </c:pt>
                <c:pt idx="11">
                  <c:v>8.5</c:v>
                </c:pt>
                <c:pt idx="12">
                  <c:v>9</c:v>
                </c:pt>
                <c:pt idx="13">
                  <c:v>9.5</c:v>
                </c:pt>
                <c:pt idx="14">
                  <c:v>9.4</c:v>
                </c:pt>
                <c:pt idx="15">
                  <c:v>8.9</c:v>
                </c:pt>
                <c:pt idx="16">
                  <c:v>7</c:v>
                </c:pt>
                <c:pt idx="17">
                  <c:v>4.5</c:v>
                </c:pt>
                <c:pt idx="18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404-E349-8873-7EBC0AFE4B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038241664"/>
        <c:axId val="1038243392"/>
      </c:barChart>
      <c:catAx>
        <c:axId val="103824166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/>
                  <a:t>Age Groups</a:t>
                </a:r>
              </a:p>
            </c:rich>
          </c:tx>
          <c:layout>
            <c:manualLayout>
              <c:xMode val="edge"/>
              <c:yMode val="edge"/>
              <c:x val="0.49636834797824186"/>
              <c:y val="0.928208392265374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8243392"/>
        <c:crosses val="autoZero"/>
        <c:auto val="1"/>
        <c:lblAlgn val="ctr"/>
        <c:lblOffset val="100"/>
        <c:noMultiLvlLbl val="0"/>
      </c:catAx>
      <c:valAx>
        <c:axId val="10382433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Percent Contributions to e</a:t>
                </a:r>
                <a:r>
                  <a:rPr lang="en-US" sz="2000" b="1" baseline="-25000" dirty="0"/>
                  <a:t>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382416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135208642397961"/>
          <c:y val="0.16041353968677993"/>
          <c:w val="0.28990442770740621"/>
          <c:h val="0.1146742538402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2662044961771083E-2"/>
          <c:y val="4.9583546536178247E-2"/>
          <c:w val="0.90405293088363958"/>
          <c:h val="0.703319605554037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Men</c:v>
                </c:pt>
              </c:strCache>
            </c:strRef>
          </c:tx>
          <c:spPr>
            <a:pattFill prst="trellis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0-1</c:v>
                </c:pt>
                <c:pt idx="1">
                  <c:v>1-4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  <c:pt idx="17">
                  <c:v>80-84</c:v>
                </c:pt>
                <c:pt idx="18">
                  <c:v>85+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-15</c:v>
                </c:pt>
                <c:pt idx="1">
                  <c:v>-14.1</c:v>
                </c:pt>
                <c:pt idx="2">
                  <c:v>-1.4</c:v>
                </c:pt>
                <c:pt idx="3">
                  <c:v>-5</c:v>
                </c:pt>
                <c:pt idx="4">
                  <c:v>-4.5999999999999996</c:v>
                </c:pt>
                <c:pt idx="5">
                  <c:v>-8.1999999999999993</c:v>
                </c:pt>
                <c:pt idx="6">
                  <c:v>-7.3</c:v>
                </c:pt>
                <c:pt idx="7">
                  <c:v>-11.3</c:v>
                </c:pt>
                <c:pt idx="8">
                  <c:v>-11.5</c:v>
                </c:pt>
                <c:pt idx="9">
                  <c:v>-15.1</c:v>
                </c:pt>
                <c:pt idx="10">
                  <c:v>-14.7</c:v>
                </c:pt>
                <c:pt idx="11">
                  <c:v>-12.4</c:v>
                </c:pt>
                <c:pt idx="12">
                  <c:v>-9.8000000000000007</c:v>
                </c:pt>
                <c:pt idx="13">
                  <c:v>-5.7</c:v>
                </c:pt>
                <c:pt idx="14">
                  <c:v>0.4</c:v>
                </c:pt>
                <c:pt idx="15">
                  <c:v>6.7</c:v>
                </c:pt>
                <c:pt idx="16">
                  <c:v>10.6</c:v>
                </c:pt>
                <c:pt idx="17">
                  <c:v>9.8000000000000007</c:v>
                </c:pt>
                <c:pt idx="18">
                  <c:v>8.6999999999999993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A-7C48-BD1E-FEDA35E4C3F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Women</c:v>
                </c:pt>
              </c:strCache>
            </c:strRef>
          </c:tx>
          <c:spPr>
            <a:pattFill prst="dkHorz">
              <a:fgClr>
                <a:schemeClr val="accent1"/>
              </a:fgClr>
              <a:bgClr>
                <a:schemeClr val="bg1"/>
              </a:bgClr>
            </a:pattFill>
            <a:ln>
              <a:noFill/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0-1</c:v>
                </c:pt>
                <c:pt idx="1">
                  <c:v>1-4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  <c:pt idx="17">
                  <c:v>80-84</c:v>
                </c:pt>
                <c:pt idx="18">
                  <c:v>85+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12.7</c:v>
                </c:pt>
                <c:pt idx="1">
                  <c:v>5.4</c:v>
                </c:pt>
                <c:pt idx="2">
                  <c:v>0.8</c:v>
                </c:pt>
                <c:pt idx="3">
                  <c:v>3.8</c:v>
                </c:pt>
                <c:pt idx="4">
                  <c:v>6.9</c:v>
                </c:pt>
                <c:pt idx="5">
                  <c:v>6.9</c:v>
                </c:pt>
                <c:pt idx="6">
                  <c:v>7</c:v>
                </c:pt>
                <c:pt idx="7">
                  <c:v>7.6</c:v>
                </c:pt>
                <c:pt idx="8">
                  <c:v>10.4</c:v>
                </c:pt>
                <c:pt idx="9">
                  <c:v>14.2</c:v>
                </c:pt>
                <c:pt idx="10">
                  <c:v>14.2</c:v>
                </c:pt>
                <c:pt idx="11">
                  <c:v>12.8</c:v>
                </c:pt>
                <c:pt idx="12">
                  <c:v>10.6</c:v>
                </c:pt>
                <c:pt idx="13">
                  <c:v>7.5</c:v>
                </c:pt>
                <c:pt idx="14">
                  <c:v>2.8</c:v>
                </c:pt>
                <c:pt idx="15">
                  <c:v>-2.7</c:v>
                </c:pt>
                <c:pt idx="16">
                  <c:v>-6.9</c:v>
                </c:pt>
                <c:pt idx="17">
                  <c:v>-7.3</c:v>
                </c:pt>
                <c:pt idx="18">
                  <c:v>-6.8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E4A-7C48-BD1E-FEDA35E4C3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100"/>
        <c:axId val="1526591744"/>
        <c:axId val="1521434752"/>
      </c:barChart>
      <c:catAx>
        <c:axId val="15265917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Age groups</a:t>
                </a:r>
              </a:p>
            </c:rich>
          </c:tx>
          <c:layout>
            <c:manualLayout>
              <c:xMode val="edge"/>
              <c:yMode val="edge"/>
              <c:x val="0.49587203773441363"/>
              <c:y val="0.916781440174867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1434752"/>
        <c:crosses val="autoZero"/>
        <c:auto val="1"/>
        <c:lblAlgn val="ctr"/>
        <c:lblOffset val="100"/>
        <c:noMultiLvlLbl val="0"/>
      </c:catAx>
      <c:valAx>
        <c:axId val="1521434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 b="1" dirty="0"/>
                  <a:t>Percent contributions to G</a:t>
                </a:r>
                <a:r>
                  <a:rPr lang="en-US" sz="2000" b="1" baseline="-25000" dirty="0"/>
                  <a:t>0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6591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826029898436606"/>
          <c:y val="5.3020473242942706E-2"/>
          <c:w val="0.22589476587165735"/>
          <c:h val="0.1210037004709815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4125489748564037E-2"/>
          <c:y val="3.5745843096169121E-2"/>
          <c:w val="0.89258948609684663"/>
          <c:h val="0.939687637375841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0-1</c:v>
                </c:pt>
                <c:pt idx="1">
                  <c:v>1-4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  <c:pt idx="17">
                  <c:v>80-84</c:v>
                </c:pt>
                <c:pt idx="18">
                  <c:v>85+</c:v>
                </c:pt>
              </c:strCache>
            </c:str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-5.5</c:v>
                </c:pt>
                <c:pt idx="1">
                  <c:v>-2.7</c:v>
                </c:pt>
                <c:pt idx="2">
                  <c:v>-0.7</c:v>
                </c:pt>
                <c:pt idx="3">
                  <c:v>-0.1</c:v>
                </c:pt>
                <c:pt idx="4">
                  <c:v>-1.1000000000000001</c:v>
                </c:pt>
                <c:pt idx="5">
                  <c:v>1.3</c:v>
                </c:pt>
                <c:pt idx="6">
                  <c:v>3.4</c:v>
                </c:pt>
                <c:pt idx="7">
                  <c:v>6.6</c:v>
                </c:pt>
                <c:pt idx="8">
                  <c:v>9.3000000000000007</c:v>
                </c:pt>
                <c:pt idx="9">
                  <c:v>8.6999999999999993</c:v>
                </c:pt>
                <c:pt idx="10">
                  <c:v>12.4</c:v>
                </c:pt>
                <c:pt idx="11">
                  <c:v>7.8</c:v>
                </c:pt>
                <c:pt idx="12">
                  <c:v>15.9</c:v>
                </c:pt>
                <c:pt idx="13">
                  <c:v>11.8</c:v>
                </c:pt>
                <c:pt idx="14">
                  <c:v>11.6</c:v>
                </c:pt>
                <c:pt idx="15">
                  <c:v>8.9</c:v>
                </c:pt>
                <c:pt idx="16">
                  <c:v>7.5</c:v>
                </c:pt>
                <c:pt idx="17">
                  <c:v>2.8</c:v>
                </c:pt>
                <c:pt idx="18">
                  <c:v>2.1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CAE-CE41-AC01-2F4F42727A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  <a:effectLst/>
          </c:spPr>
          <c:invertIfNegative val="0"/>
          <c:cat>
            <c:strRef>
              <c:f>Sheet1!$A$2:$A$20</c:f>
              <c:strCache>
                <c:ptCount val="19"/>
                <c:pt idx="0">
                  <c:v>0-1</c:v>
                </c:pt>
                <c:pt idx="1">
                  <c:v>1-4</c:v>
                </c:pt>
                <c:pt idx="2">
                  <c:v>5-9</c:v>
                </c:pt>
                <c:pt idx="3">
                  <c:v>10-14</c:v>
                </c:pt>
                <c:pt idx="4">
                  <c:v>15-19</c:v>
                </c:pt>
                <c:pt idx="5">
                  <c:v>20-24</c:v>
                </c:pt>
                <c:pt idx="6">
                  <c:v>25-29</c:v>
                </c:pt>
                <c:pt idx="7">
                  <c:v>30-34</c:v>
                </c:pt>
                <c:pt idx="8">
                  <c:v>35-39</c:v>
                </c:pt>
                <c:pt idx="9">
                  <c:v>40-44</c:v>
                </c:pt>
                <c:pt idx="10">
                  <c:v>45-49</c:v>
                </c:pt>
                <c:pt idx="11">
                  <c:v>50-54</c:v>
                </c:pt>
                <c:pt idx="12">
                  <c:v>55-59</c:v>
                </c:pt>
                <c:pt idx="13">
                  <c:v>60-64</c:v>
                </c:pt>
                <c:pt idx="14">
                  <c:v>65-69</c:v>
                </c:pt>
                <c:pt idx="15">
                  <c:v>70-74</c:v>
                </c:pt>
                <c:pt idx="16">
                  <c:v>75-79</c:v>
                </c:pt>
                <c:pt idx="17">
                  <c:v>80-84</c:v>
                </c:pt>
                <c:pt idx="18">
                  <c:v>85+</c:v>
                </c:pt>
              </c:strCache>
            </c:strRef>
          </c:cat>
          <c:val>
            <c:numRef>
              <c:f>Sheet1!$C$2:$C$20</c:f>
              <c:numCache>
                <c:formatCode>General</c:formatCode>
                <c:ptCount val="19"/>
                <c:pt idx="0">
                  <c:v>-6.6</c:v>
                </c:pt>
                <c:pt idx="1">
                  <c:v>-1.1000000000000001</c:v>
                </c:pt>
                <c:pt idx="2">
                  <c:v>-0.7</c:v>
                </c:pt>
                <c:pt idx="3">
                  <c:v>-0.1</c:v>
                </c:pt>
                <c:pt idx="4">
                  <c:v>-2.5</c:v>
                </c:pt>
                <c:pt idx="5">
                  <c:v>1.3</c:v>
                </c:pt>
                <c:pt idx="6">
                  <c:v>3.2</c:v>
                </c:pt>
                <c:pt idx="7">
                  <c:v>7.8</c:v>
                </c:pt>
                <c:pt idx="8">
                  <c:v>9.5</c:v>
                </c:pt>
                <c:pt idx="9">
                  <c:v>8.6</c:v>
                </c:pt>
                <c:pt idx="10">
                  <c:v>12.6</c:v>
                </c:pt>
                <c:pt idx="11">
                  <c:v>7.6</c:v>
                </c:pt>
                <c:pt idx="12">
                  <c:v>16.3</c:v>
                </c:pt>
                <c:pt idx="13">
                  <c:v>12.3</c:v>
                </c:pt>
                <c:pt idx="14">
                  <c:v>11.3</c:v>
                </c:pt>
                <c:pt idx="15">
                  <c:v>7.7</c:v>
                </c:pt>
                <c:pt idx="16">
                  <c:v>7.2</c:v>
                </c:pt>
                <c:pt idx="17">
                  <c:v>3.3</c:v>
                </c:pt>
                <c:pt idx="18">
                  <c:v>2.2000000000000002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CAE-CE41-AC01-2F4F42727A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10"/>
        <c:axId val="1523466256"/>
        <c:axId val="1521015056"/>
      </c:barChart>
      <c:catAx>
        <c:axId val="1523466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1015056"/>
        <c:crosses val="autoZero"/>
        <c:auto val="1"/>
        <c:lblAlgn val="ctr"/>
        <c:lblOffset val="100"/>
        <c:noMultiLvlLbl val="0"/>
      </c:catAx>
      <c:valAx>
        <c:axId val="1521015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1" dirty="0"/>
                  <a:t>Percent contributions to e</a:t>
                </a:r>
                <a:r>
                  <a:rPr lang="en-US" sz="1800" b="1" baseline="-25000" dirty="0"/>
                  <a:t>0</a:t>
                </a:r>
              </a:p>
            </c:rich>
          </c:tx>
          <c:layout>
            <c:manualLayout>
              <c:xMode val="edge"/>
              <c:yMode val="edge"/>
              <c:x val="1.0869565217391304E-2"/>
              <c:y val="0.2399345155717414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23466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453431092852527"/>
          <c:y val="4.8731463669223006E-2"/>
          <c:w val="0.19054480961618928"/>
          <c:h val="0.1016399451491330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0.18943</cdr:x>
      <cdr:y>0.0378</cdr:y>
    </cdr:from>
    <cdr:to>
      <cdr:x>0.44805</cdr:x>
      <cdr:y>0.13294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75A1AAA-394F-604F-B9BC-E3346B2CA40F}"/>
            </a:ext>
          </a:extLst>
        </cdr:cNvPr>
        <cdr:cNvSpPr txBox="1"/>
      </cdr:nvSpPr>
      <cdr:spPr>
        <a:xfrm xmlns:a="http://schemas.openxmlformats.org/drawingml/2006/main">
          <a:off x="2117121" y="174722"/>
          <a:ext cx="2890307" cy="439838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2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cap="none" spc="0" dirty="0" err="1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Malaker</a:t>
          </a:r>
          <a:r>
            <a:rPr lang="en-US" sz="18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rPr>
            <a:t> and Roy (1990)</a:t>
          </a:r>
        </a:p>
      </cdr:txBody>
    </cdr:sp>
  </cdr:relSizeAnchor>
  <cdr:relSizeAnchor xmlns:cdr="http://schemas.openxmlformats.org/drawingml/2006/chartDrawing">
    <cdr:from>
      <cdr:x>0.52788</cdr:x>
      <cdr:y>0.23759</cdr:y>
    </cdr:from>
    <cdr:to>
      <cdr:x>0.66217</cdr:x>
      <cdr:y>0.49922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A16D5A41-9E90-B048-9FA1-0F696699405D}"/>
            </a:ext>
          </a:extLst>
        </cdr:cNvPr>
        <cdr:cNvSpPr txBox="1"/>
      </cdr:nvSpPr>
      <cdr:spPr>
        <a:xfrm xmlns:a="http://schemas.openxmlformats.org/drawingml/2006/main">
          <a:off x="5899640" y="1098310"/>
          <a:ext cx="1500795" cy="1209462"/>
        </a:xfrm>
        <a:prstGeom xmlns:a="http://schemas.openxmlformats.org/drawingml/2006/main" prst="rect">
          <a:avLst/>
        </a:prstGeom>
        <a:ln xmlns:a="http://schemas.openxmlformats.org/drawingml/2006/main">
          <a:solidFill>
            <a:schemeClr val="accent5">
              <a:lumMod val="75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 dirty="0">
              <a:solidFill>
                <a:schemeClr val="accent5">
                  <a:lumMod val="75000"/>
                </a:schemeClr>
              </a:solidFill>
            </a:rPr>
            <a:t>Sample registration System, GOI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391884-8FB4-8647-8CAD-6EAB5A77DD3F}" type="datetimeFigureOut">
              <a:rPr lang="en-US" smtClean="0"/>
              <a:t>9/22/21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0192B-3D8D-4549-9B7E-0AE91FB12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493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6040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437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635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55204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363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770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6118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174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1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725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775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4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294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32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70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183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22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GB"/>
              <a:t>22/09/2021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95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6" r:id="rId1"/>
    <p:sldLayoutId id="2147484057" r:id="rId2"/>
    <p:sldLayoutId id="2147484058" r:id="rId3"/>
    <p:sldLayoutId id="2147484059" r:id="rId4"/>
    <p:sldLayoutId id="2147484060" r:id="rId5"/>
    <p:sldLayoutId id="2147484061" r:id="rId6"/>
    <p:sldLayoutId id="2147484062" r:id="rId7"/>
    <p:sldLayoutId id="2147484063" r:id="rId8"/>
    <p:sldLayoutId id="2147484064" r:id="rId9"/>
    <p:sldLayoutId id="2147484065" r:id="rId10"/>
    <p:sldLayoutId id="2147484066" r:id="rId11"/>
    <p:sldLayoutId id="2147484067" r:id="rId12"/>
    <p:sldLayoutId id="2147484068" r:id="rId13"/>
    <p:sldLayoutId id="2147484069" r:id="rId14"/>
    <p:sldLayoutId id="2147484070" r:id="rId15"/>
    <p:sldLayoutId id="2147484071" r:id="rId16"/>
    <p:sldLayoutId id="2147484072" r:id="rId17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A6666-6048-4C48-92FE-9D98C6560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0150" y="1188868"/>
            <a:ext cx="9389582" cy="2677648"/>
          </a:xfrm>
        </p:spPr>
        <p:txBody>
          <a:bodyPr>
            <a:normAutofit fontScale="90000"/>
          </a:bodyPr>
          <a:lstStyle/>
          <a:p>
            <a:r>
              <a:rPr lang="en-GB" dirty="0"/>
              <a:t>Impact of COVID-19 on life expectancy at birth in India: A decomposition analysis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8E2C4A-7C87-A34A-AF4C-37876170A8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81559" y="3866516"/>
            <a:ext cx="9109275" cy="186778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/>
              <a:t>By </a:t>
            </a:r>
          </a:p>
          <a:p>
            <a:pPr algn="ctr"/>
            <a:r>
              <a:rPr lang="en-US" dirty="0" err="1"/>
              <a:t>Dr</a:t>
            </a:r>
            <a:r>
              <a:rPr lang="en-US" dirty="0"/>
              <a:t> Suryakant Yadav</a:t>
            </a:r>
            <a:r>
              <a:rPr lang="en-US" baseline="30000" dirty="0"/>
              <a:t>1</a:t>
            </a:r>
          </a:p>
          <a:p>
            <a:pPr algn="ctr"/>
            <a:r>
              <a:rPr lang="en-US" dirty="0"/>
              <a:t>Co-authors: Pawan Kr Yadav</a:t>
            </a:r>
            <a:r>
              <a:rPr lang="en-US" baseline="30000" dirty="0"/>
              <a:t>1</a:t>
            </a:r>
            <a:r>
              <a:rPr lang="en-US" dirty="0"/>
              <a:t> and Neha Yadav</a:t>
            </a:r>
            <a:r>
              <a:rPr lang="en-US" baseline="30000" dirty="0"/>
              <a:t>2</a:t>
            </a:r>
          </a:p>
          <a:p>
            <a:pPr algn="ctr"/>
            <a:r>
              <a:rPr lang="en-US" baseline="30000" dirty="0"/>
              <a:t>1</a:t>
            </a:r>
            <a:r>
              <a:rPr lang="en-US" dirty="0"/>
              <a:t>International Institute for Population Sciences (</a:t>
            </a:r>
            <a:r>
              <a:rPr lang="en-US"/>
              <a:t>IIPS), Mumbai</a:t>
            </a:r>
            <a:r>
              <a:rPr lang="en-US" dirty="0"/>
              <a:t>, India</a:t>
            </a:r>
          </a:p>
          <a:p>
            <a:pPr algn="ctr"/>
            <a:r>
              <a:rPr lang="en-US" baseline="30000" dirty="0"/>
              <a:t>2</a:t>
            </a:r>
            <a:r>
              <a:rPr lang="en-US" dirty="0"/>
              <a:t>Jawaharlal Nehru University, New Delhi, India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14AE75-1E8E-294F-9258-022C5E3AC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284" y="592875"/>
            <a:ext cx="1956012" cy="595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3B1120-C260-764D-ADA0-7301F0679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3998" y="612889"/>
            <a:ext cx="990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35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D0B0B-EC0B-7F4D-B96B-56BEA6DFA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0009B-7EE3-D844-A4AC-131132F4B3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44059" y="2400299"/>
                <a:ext cx="11030857" cy="3956957"/>
              </a:xfrm>
            </p:spPr>
            <p:txBody>
              <a:bodyPr>
                <a:normAutofit/>
              </a:bodyPr>
              <a:lstStyle/>
              <a:p>
                <a:r>
                  <a:rPr lang="en-GB" sz="2400" dirty="0"/>
                  <a:t>The appropriate methods would consider the COVID-19 deaths as one of many causes of death on account of excess mortality in the pandemic year 2020 and aggregates to a total number of deaths.</a:t>
                </a:r>
                <a:r>
                  <a:rPr lang="en-GB" sz="2400" dirty="0">
                    <a:effectLst/>
                  </a:rPr>
                  <a:t> </a:t>
                </a:r>
              </a:p>
              <a:p>
                <a:r>
                  <a:rPr lang="en-GB" sz="2400" dirty="0"/>
                  <a:t>Construction of life tables using Chiang (1972) method. </a:t>
                </a:r>
              </a:p>
              <a:p>
                <a:r>
                  <a:rPr lang="en-GB" sz="2400" dirty="0"/>
                  <a:t>Computation of Gini coefficient (G</a:t>
                </a:r>
                <a:r>
                  <a:rPr lang="en-GB" sz="2400" baseline="-25000" dirty="0"/>
                  <a:t>0</a:t>
                </a:r>
                <a:r>
                  <a:rPr lang="en-GB" sz="2400" dirty="0"/>
                  <a:t>) (</a:t>
                </a:r>
                <a:r>
                  <a:rPr lang="en-GB" sz="2400" dirty="0" err="1"/>
                  <a:t>Hanada</a:t>
                </a:r>
                <a:r>
                  <a:rPr lang="en-GB" sz="2400" dirty="0"/>
                  <a:t>, 1983; </a:t>
                </a:r>
                <a:r>
                  <a:rPr lang="en-GB" sz="2400" dirty="0" err="1"/>
                  <a:t>Shkolnikov</a:t>
                </a:r>
                <a:r>
                  <a:rPr lang="en-GB" sz="2400" dirty="0"/>
                  <a:t> 2003)</a:t>
                </a:r>
                <a:endParaRPr lang="en-GB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GB" sz="240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0 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∗</m:t>
                      </m:r>
                      <m:nary>
                        <m:naryPr>
                          <m:chr m:val="∑"/>
                          <m:limLoc m:val="subSup"/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[ </m:t>
                          </m:r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+1   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  <m:r>
                        <a:rPr lang="en-GB" sz="24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GB" sz="2400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+1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m:rPr>
                          <m:lit/>
                        </m:rPr>
                        <a:rPr lang="en-GB" sz="24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GB" sz="2400" dirty="0"/>
              </a:p>
              <a:p>
                <a:endParaRPr lang="en-GB" dirty="0"/>
              </a:p>
              <a:p>
                <a:pPr marL="0" indent="0">
                  <a:buNone/>
                </a:pPr>
                <a:endParaRPr lang="en-GB" dirty="0">
                  <a:effectLst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130009B-7EE3-D844-A4AC-131132F4B3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059" y="2400299"/>
                <a:ext cx="11030857" cy="3956957"/>
              </a:xfrm>
              <a:blipFill>
                <a:blip r:embed="rId2"/>
                <a:stretch>
                  <a:fillRect l="-460" t="-958" r="-806" b="-35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810F0F-E328-7E48-8282-4DA036870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A08C97-73BC-4F46-A315-C72161CB8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C7A4756-358D-A544-B9A9-7A78C9B94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660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4B0DD1-C2E1-2B41-91FD-79503E03365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dirty="0">
                    <a:effectLst/>
                  </a:rPr>
                  <a:t>Decomposition for </a:t>
                </a:r>
                <a14:m>
                  <m:oMath xmlns:m="http://schemas.openxmlformats.org/officeDocument/2006/math">
                    <m:r>
                      <a:rPr lang="en-GB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GB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b>
                        <m:r>
                          <a:rPr lang="en-GB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overtime &amp; sex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4B0DD1-C2E1-2B41-91FD-79503E0336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737" t="-1786" b="-17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FEE99F-8457-1343-AC63-25728798E9B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2172" y="2322285"/>
                <a:ext cx="10972800" cy="4252685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sz="2400" dirty="0">
                    <a:effectLst/>
                  </a:rPr>
                  <a:t>Arriaga (1984) only for e</a:t>
                </a:r>
                <a:r>
                  <a:rPr lang="en-GB" sz="2400" baseline="-25000" dirty="0">
                    <a:effectLst/>
                  </a:rPr>
                  <a:t>0</a:t>
                </a:r>
              </a:p>
              <a:p>
                <a:pPr marL="0" indent="0">
                  <a:buNone/>
                </a:pPr>
                <a:endParaRPr lang="en-GB" i="1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sPre>
                            <m:sPre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PrePr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/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</m:sPre>
                        </m:e>
                        <m:sub>
                          <m:r>
                            <m:rPr>
                              <m:sty m:val="p"/>
                            </m:rPr>
                            <a:rPr lang="en-GB" sz="2400">
                              <a:latin typeface="Cambria Math" panose="02040503050406030204" pitchFamily="18" charset="0"/>
                            </a:rPr>
                            <m:t>x</m:t>
                          </m:r>
                        </m:sub>
                        <m:sup/>
                      </m:sSubSup>
                      <m:r>
                        <a:rPr lang="en-GB" sz="24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GB" sz="2400">
                              <a:latin typeface="Cambria Math" panose="02040503050406030204" pitchFamily="18" charset="0"/>
                            </a:rPr>
                            <m:t>    </m:t>
                          </m:r>
                        </m:num>
                        <m:den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Pre>
                                    <m:sPre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/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sPre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GB" sz="240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den>
                          </m:f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sPre>
                                    <m:sPre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PrePr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  <m:sup/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sPre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GB" sz="240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den>
                          </m:f>
                        </m:e>
                      </m:d>
                      <m:r>
                        <a:rPr lang="en-GB" sz="240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GB" sz="2400">
                          <a:latin typeface="Cambria Math" panose="02040503050406030204" pitchFamily="18" charset="0"/>
                        </a:rPr>
                        <m:t>( 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sub>
                            <m:sup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GB" sz="24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r>
                        <a:rPr lang="en-GB" sz="2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i="1" dirty="0"/>
              </a:p>
              <a:p>
                <a:pPr marL="0" indent="0">
                  <a:buNone/>
                </a:pPr>
                <a:endParaRPr lang="en-GB" sz="2400" dirty="0"/>
              </a:p>
              <a:p>
                <a:pPr marL="0" indent="0">
                  <a:buNone/>
                </a:pPr>
                <a:r>
                  <a:rPr lang="en-GB" sz="2400" dirty="0" err="1"/>
                  <a:t>Shkolnikov</a:t>
                </a:r>
                <a:r>
                  <a:rPr lang="en-GB" sz="2400" dirty="0"/>
                  <a:t> (2003)</a:t>
                </a:r>
                <a:r>
                  <a:rPr lang="en-GB" sz="2400" dirty="0">
                    <a:effectLst/>
                  </a:rPr>
                  <a:t> method for e</a:t>
                </a:r>
                <a:r>
                  <a:rPr lang="en-GB" sz="2400" baseline="-25000" dirty="0">
                    <a:effectLst/>
                  </a:rPr>
                  <a:t>0</a:t>
                </a:r>
                <a:r>
                  <a:rPr lang="en-GB" sz="2400" dirty="0">
                    <a:effectLst/>
                  </a:rPr>
                  <a:t> and G</a:t>
                </a:r>
                <a:r>
                  <a:rPr lang="en-GB" sz="2400" baseline="-25000" dirty="0">
                    <a:effectLst/>
                  </a:rPr>
                  <a:t>0</a:t>
                </a:r>
                <a:endParaRPr lang="en-GB" sz="2400" i="1" baseline="-250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r>
                      <a:rPr lang="en-GB" sz="2400" i="1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undOvr"/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d>
                          <m:d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</m:e>
                              <m:sub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  <m:sSub>
                                  <m:sSub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</m:e>
                              <m:sub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0,</m:t>
                                </m:r>
                                <m:sSub>
                                  <m:sSub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sub>
                            </m:sSub>
                          </m:e>
                        </m:d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= </m:t>
                        </m:r>
                        <m:nary>
                          <m:naryPr>
                            <m:chr m:val="∑"/>
                            <m:limLoc m:val="undOvr"/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GB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∈</m:t>
                                </m:r>
                              </m:e>
                              <m:sub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e>
                    </m:nary>
                  </m:oMath>
                </a14:m>
                <a:r>
                  <a:rPr lang="en-GB" sz="2400" dirty="0"/>
                  <a:t>	</a:t>
                </a:r>
                <a:r>
                  <a:rPr lang="en-GB" dirty="0">
                    <a:effectLst/>
                  </a:rPr>
                  <a:t> </a:t>
                </a:r>
              </a:p>
              <a:p>
                <a:pPr marL="0" indent="0" algn="ctr">
                  <a:buNone/>
                </a:pPr>
                <a:endParaRPr lang="en-GB" sz="2400" i="1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∈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400" i="1"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  <m:r>
                      <a:rPr lang="en-GB" sz="2400" i="1">
                        <a:latin typeface="Cambria Math" panose="02040503050406030204" pitchFamily="18" charset="0"/>
                      </a:rPr>
                      <m:t>]−</m:t>
                    </m:r>
                    <m:sSubSup>
                      <m:sSub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GB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GB" sz="24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GB" sz="2400" dirty="0"/>
                  <a:t>]	</a:t>
                </a:r>
                <a:r>
                  <a:rPr lang="en-GB" sz="2400" dirty="0">
                    <a:effectLst/>
                  </a:rPr>
                  <a:t> </a:t>
                </a:r>
              </a:p>
              <a:p>
                <a:pPr marL="0" indent="0">
                  <a:buNone/>
                </a:pPr>
                <a:endParaRPr lang="en-GB" i="1" dirty="0"/>
              </a:p>
              <a:p>
                <a:pPr marL="0" indent="0">
                  <a:buNone/>
                </a:pPr>
                <a:endParaRPr lang="en-GB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FEE99F-8457-1343-AC63-25728798E9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2172" y="2322285"/>
                <a:ext cx="10972800" cy="4252685"/>
              </a:xfrm>
              <a:blipFill>
                <a:blip r:embed="rId3"/>
                <a:stretch>
                  <a:fillRect l="-809" t="-1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2D354-4B37-EC4E-A54D-92966AA3F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80B590-F91A-3940-81D5-9D9F9875A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7B622BF-0F10-4742-BCC2-226905CA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388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1C990-42A9-544F-B63D-3BE84F706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Seroepidemiolgical</a:t>
            </a:r>
            <a:r>
              <a:rPr lang="en-US" dirty="0"/>
              <a:t> Surveys 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56DA23-1AD1-5D42-A581-A7B8E261DD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18887" y="2005807"/>
            <a:ext cx="4825157" cy="576262"/>
          </a:xfrm>
        </p:spPr>
        <p:txBody>
          <a:bodyPr/>
          <a:lstStyle/>
          <a:p>
            <a:r>
              <a:rPr lang="en-US" sz="2000" b="1" dirty="0"/>
              <a:t>Prevalence by Assay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8D9294B-258E-EB42-BAAA-FDDD5314DF3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04550774"/>
              </p:ext>
            </p:extLst>
          </p:nvPr>
        </p:nvGraphicFramePr>
        <p:xfrm>
          <a:off x="561110" y="2604181"/>
          <a:ext cx="5443548" cy="37920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0887">
                  <a:extLst>
                    <a:ext uri="{9D8B030D-6E8A-4147-A177-3AD203B41FA5}">
                      <a16:colId xmlns:a16="http://schemas.microsoft.com/office/drawing/2014/main" val="3938417763"/>
                    </a:ext>
                  </a:extLst>
                </a:gridCol>
                <a:gridCol w="1179113">
                  <a:extLst>
                    <a:ext uri="{9D8B030D-6E8A-4147-A177-3AD203B41FA5}">
                      <a16:colId xmlns:a16="http://schemas.microsoft.com/office/drawing/2014/main" val="2164720003"/>
                    </a:ext>
                  </a:extLst>
                </a:gridCol>
                <a:gridCol w="1542661">
                  <a:extLst>
                    <a:ext uri="{9D8B030D-6E8A-4147-A177-3AD203B41FA5}">
                      <a16:colId xmlns:a16="http://schemas.microsoft.com/office/drawing/2014/main" val="1175764924"/>
                    </a:ext>
                  </a:extLst>
                </a:gridCol>
                <a:gridCol w="1360887">
                  <a:extLst>
                    <a:ext uri="{9D8B030D-6E8A-4147-A177-3AD203B41FA5}">
                      <a16:colId xmlns:a16="http://schemas.microsoft.com/office/drawing/2014/main" val="3692275793"/>
                    </a:ext>
                  </a:extLst>
                </a:gridCol>
              </a:tblGrid>
              <a:tr h="131331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Assay</a:t>
                      </a:r>
                    </a:p>
                  </a:txBody>
                  <a:tcPr marL="52441" marR="52441" vert="vert270"/>
                </a:tc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May 2020 to 04 Jun 2020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 marL="52441" marR="52441"/>
                </a:tc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Aug 2020 to 20 Sep 2020 </a:t>
                      </a:r>
                      <a:endParaRPr lang="en-US" dirty="0"/>
                    </a:p>
                  </a:txBody>
                  <a:tcPr marL="52441" marR="52441"/>
                </a:tc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Dec 2020 to 08 Jan 2021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 marL="52441" marR="52441"/>
                </a:tc>
                <a:extLst>
                  <a:ext uri="{0D108BD9-81ED-4DB2-BD59-A6C34878D82A}">
                    <a16:rowId xmlns:a16="http://schemas.microsoft.com/office/drawing/2014/main" val="673673577"/>
                  </a:ext>
                </a:extLst>
              </a:tr>
              <a:tr h="532624"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ELISA assay </a:t>
                      </a:r>
                      <a:endParaRPr lang="en-US" b="1" dirty="0"/>
                    </a:p>
                  </a:txBody>
                  <a:tcPr marL="52441" marR="52441"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0.73 % (18+)</a:t>
                      </a:r>
                      <a:endParaRPr lang="en-US" dirty="0"/>
                    </a:p>
                  </a:txBody>
                  <a:tcPr marL="52441" marR="5244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441" marR="5244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441" marR="52441"/>
                </a:tc>
                <a:extLst>
                  <a:ext uri="{0D108BD9-81ED-4DB2-BD59-A6C34878D82A}">
                    <a16:rowId xmlns:a16="http://schemas.microsoft.com/office/drawing/2014/main" val="1474134833"/>
                  </a:ext>
                </a:extLst>
              </a:tr>
              <a:tr h="919323"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Abbott assay</a:t>
                      </a:r>
                      <a:r>
                        <a:rPr lang="en-GB" b="1" dirty="0">
                          <a:effectLst/>
                        </a:rPr>
                        <a:t> (Anti-N)</a:t>
                      </a:r>
                      <a:endParaRPr lang="en-US" b="1" dirty="0"/>
                    </a:p>
                  </a:txBody>
                  <a:tcPr marL="52441" marR="5244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441" marR="52441"/>
                </a:tc>
                <a:tc>
                  <a:txBody>
                    <a:bodyPr/>
                    <a:lstStyle/>
                    <a:p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6.6 % (10+)</a:t>
                      </a:r>
                      <a:endParaRPr lang="en-US" dirty="0"/>
                    </a:p>
                  </a:txBody>
                  <a:tcPr marL="52441" marR="5244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14.3 % (10+)</a:t>
                      </a:r>
                      <a:endParaRPr lang="en-US" dirty="0"/>
                    </a:p>
                  </a:txBody>
                  <a:tcPr marL="52441" marR="52441"/>
                </a:tc>
                <a:extLst>
                  <a:ext uri="{0D108BD9-81ED-4DB2-BD59-A6C34878D82A}">
                    <a16:rowId xmlns:a16="http://schemas.microsoft.com/office/drawing/2014/main" val="1790224288"/>
                  </a:ext>
                </a:extLst>
              </a:tr>
              <a:tr h="919323">
                <a:tc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Siemens assay (Anti-S)</a:t>
                      </a:r>
                      <a:endParaRPr lang="en-US" b="1" dirty="0"/>
                    </a:p>
                  </a:txBody>
                  <a:tcPr marL="52441" marR="5244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52441" marR="52441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52441" marR="52441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24.1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% (10+)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441" marR="52441"/>
                </a:tc>
                <a:extLst>
                  <a:ext uri="{0D108BD9-81ED-4DB2-BD59-A6C34878D82A}">
                    <a16:rowId xmlns:a16="http://schemas.microsoft.com/office/drawing/2014/main" val="2397914540"/>
                  </a:ext>
                </a:extLst>
              </a:tr>
            </a:tbl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7FF16DE-E730-6C47-B424-0B8D210159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08713" y="2005807"/>
            <a:ext cx="4825159" cy="576262"/>
          </a:xfrm>
        </p:spPr>
        <p:txBody>
          <a:bodyPr/>
          <a:lstStyle/>
          <a:p>
            <a:r>
              <a:rPr lang="en-US" sz="2000" b="1" dirty="0"/>
              <a:t>Prevalence by age groups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C8B3F6E-2513-7342-85AB-13E1F69B041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206802667"/>
              </p:ext>
            </p:extLst>
          </p:nvPr>
        </p:nvGraphicFramePr>
        <p:xfrm>
          <a:off x="6369327" y="2582069"/>
          <a:ext cx="5301114" cy="3793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223">
                  <a:extLst>
                    <a:ext uri="{9D8B030D-6E8A-4147-A177-3AD203B41FA5}">
                      <a16:colId xmlns:a16="http://schemas.microsoft.com/office/drawing/2014/main" val="2578895315"/>
                    </a:ext>
                  </a:extLst>
                </a:gridCol>
                <a:gridCol w="1060223">
                  <a:extLst>
                    <a:ext uri="{9D8B030D-6E8A-4147-A177-3AD203B41FA5}">
                      <a16:colId xmlns:a16="http://schemas.microsoft.com/office/drawing/2014/main" val="2748700765"/>
                    </a:ext>
                  </a:extLst>
                </a:gridCol>
                <a:gridCol w="1060223">
                  <a:extLst>
                    <a:ext uri="{9D8B030D-6E8A-4147-A177-3AD203B41FA5}">
                      <a16:colId xmlns:a16="http://schemas.microsoft.com/office/drawing/2014/main" val="1636991949"/>
                    </a:ext>
                  </a:extLst>
                </a:gridCol>
                <a:gridCol w="1060223">
                  <a:extLst>
                    <a:ext uri="{9D8B030D-6E8A-4147-A177-3AD203B41FA5}">
                      <a16:colId xmlns:a16="http://schemas.microsoft.com/office/drawing/2014/main" val="3573586600"/>
                    </a:ext>
                  </a:extLst>
                </a:gridCol>
                <a:gridCol w="1060222">
                  <a:extLst>
                    <a:ext uri="{9D8B030D-6E8A-4147-A177-3AD203B41FA5}">
                      <a16:colId xmlns:a16="http://schemas.microsoft.com/office/drawing/2014/main" val="473503112"/>
                    </a:ext>
                  </a:extLst>
                </a:gridCol>
              </a:tblGrid>
              <a:tr h="695309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Age group</a:t>
                      </a:r>
                    </a:p>
                  </a:txBody>
                  <a:tcPr marL="85111" marR="85111" vert="vert270"/>
                </a:tc>
                <a:tc rowSpan="2">
                  <a:txBody>
                    <a:bodyPr/>
                    <a:lstStyle/>
                    <a:p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 May 2020 to 04 Jun 2020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 marL="52184" marR="52184"/>
                </a:tc>
                <a:tc rowSpan="2"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 Aug 2020 to 20 Sep 2020 </a:t>
                      </a:r>
                      <a:endParaRPr lang="en-US" sz="18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2184" marR="5218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 Dec 2020 to 08 Jan 2021</a:t>
                      </a:r>
                      <a:r>
                        <a:rPr lang="en-GB" dirty="0">
                          <a:effectLst/>
                        </a:rPr>
                        <a:t> </a:t>
                      </a:r>
                      <a:endParaRPr lang="en-US" dirty="0"/>
                    </a:p>
                  </a:txBody>
                  <a:tcPr marL="52184" marR="5218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56065" marR="56065"/>
                </a:tc>
                <a:extLst>
                  <a:ext uri="{0D108BD9-81ED-4DB2-BD59-A6C34878D82A}">
                    <a16:rowId xmlns:a16="http://schemas.microsoft.com/office/drawing/2014/main" val="3378006353"/>
                  </a:ext>
                </a:extLst>
              </a:tr>
              <a:tr h="6627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Anti-N</a:t>
                      </a:r>
                    </a:p>
                  </a:txBody>
                  <a:tcPr marL="52184" marR="5218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en-US" sz="18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Anti-S</a:t>
                      </a:r>
                    </a:p>
                  </a:txBody>
                  <a:tcPr marL="52184" marR="52184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5233959"/>
                  </a:ext>
                </a:extLst>
              </a:tr>
              <a:tr h="608772">
                <a:tc>
                  <a:txBody>
                    <a:bodyPr/>
                    <a:lstStyle/>
                    <a:p>
                      <a:r>
                        <a:rPr lang="en-US" b="1" dirty="0"/>
                        <a:t>10-17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5.4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27.2</a:t>
                      </a:r>
                    </a:p>
                  </a:txBody>
                  <a:tcPr marL="85111" marR="85111"/>
                </a:tc>
                <a:extLst>
                  <a:ext uri="{0D108BD9-81ED-4DB2-BD59-A6C34878D82A}">
                    <a16:rowId xmlns:a16="http://schemas.microsoft.com/office/drawing/2014/main" val="2204918038"/>
                  </a:ext>
                </a:extLst>
              </a:tr>
              <a:tr h="608772">
                <a:tc>
                  <a:txBody>
                    <a:bodyPr/>
                    <a:lstStyle/>
                    <a:p>
                      <a:r>
                        <a:rPr lang="en-US" b="1" dirty="0"/>
                        <a:t>18-44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0.50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6.9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57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22.2</a:t>
                      </a:r>
                    </a:p>
                  </a:txBody>
                  <a:tcPr marL="85111" marR="85111"/>
                </a:tc>
                <a:extLst>
                  <a:ext uri="{0D108BD9-81ED-4DB2-BD59-A6C34878D82A}">
                    <a16:rowId xmlns:a16="http://schemas.microsoft.com/office/drawing/2014/main" val="3258634917"/>
                  </a:ext>
                </a:extLst>
              </a:tr>
              <a:tr h="608772">
                <a:tc>
                  <a:txBody>
                    <a:bodyPr/>
                    <a:lstStyle/>
                    <a:p>
                      <a:r>
                        <a:rPr lang="en-US" b="1" dirty="0"/>
                        <a:t>45-60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0.65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6.5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24.3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26.7</a:t>
                      </a:r>
                    </a:p>
                  </a:txBody>
                  <a:tcPr marL="85111" marR="85111"/>
                </a:tc>
                <a:extLst>
                  <a:ext uri="{0D108BD9-81ED-4DB2-BD59-A6C34878D82A}">
                    <a16:rowId xmlns:a16="http://schemas.microsoft.com/office/drawing/2014/main" val="1401075717"/>
                  </a:ext>
                </a:extLst>
              </a:tr>
              <a:tr h="608772">
                <a:tc>
                  <a:txBody>
                    <a:bodyPr/>
                    <a:lstStyle/>
                    <a:p>
                      <a:r>
                        <a:rPr lang="en-US" b="1" dirty="0"/>
                        <a:t>60+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0.55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6.2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10.6</a:t>
                      </a:r>
                    </a:p>
                  </a:txBody>
                  <a:tcPr marL="85111" marR="85111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26.3</a:t>
                      </a:r>
                    </a:p>
                  </a:txBody>
                  <a:tcPr marL="85111" marR="85111"/>
                </a:tc>
                <a:extLst>
                  <a:ext uri="{0D108BD9-81ED-4DB2-BD59-A6C34878D82A}">
                    <a16:rowId xmlns:a16="http://schemas.microsoft.com/office/drawing/2014/main" val="259932202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91E6CDB6-F940-C343-938C-23F8711684F4}"/>
              </a:ext>
            </a:extLst>
          </p:cNvPr>
          <p:cNvSpPr txBox="1"/>
          <p:nvPr/>
        </p:nvSpPr>
        <p:spPr>
          <a:xfrm>
            <a:off x="5993269" y="3505618"/>
            <a:ext cx="430887" cy="280076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600" dirty="0" err="1">
                <a:ln>
                  <a:solidFill>
                    <a:schemeClr val="tx2"/>
                  </a:solidFill>
                </a:ln>
              </a:rPr>
              <a:t>Murhekar</a:t>
            </a:r>
            <a:r>
              <a:rPr lang="en-US" sz="1600" dirty="0">
                <a:ln>
                  <a:solidFill>
                    <a:schemeClr val="tx2"/>
                  </a:solidFill>
                </a:ln>
              </a:rPr>
              <a:t> et al., 2020,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E2BF18-47B7-2B45-A6DF-3C2EF14F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BBE0A77-CC0A-9C42-BF65-DD0B55ADA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04EEEBD-EA2F-3746-851F-74237431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516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7E588-FED8-3441-9980-8E92BD37F2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1" y="973668"/>
            <a:ext cx="11161482" cy="706964"/>
          </a:xfrm>
        </p:spPr>
        <p:txBody>
          <a:bodyPr/>
          <a:lstStyle/>
          <a:p>
            <a:r>
              <a:rPr lang="en-US" dirty="0"/>
              <a:t>Deaths and cases of COVID-19 disease in India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5245A2C-834B-814D-8E37-E286D3D663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7" y="2103779"/>
            <a:ext cx="4825157" cy="576262"/>
          </a:xfrm>
        </p:spPr>
        <p:txBody>
          <a:bodyPr/>
          <a:lstStyle/>
          <a:p>
            <a:pPr algn="ctr"/>
            <a:r>
              <a:rPr lang="en-US" sz="2000" b="1" dirty="0"/>
              <a:t>Deaths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4D1C50B4-DB13-CD44-86AD-A93E2193F43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724809961"/>
              </p:ext>
            </p:extLst>
          </p:nvPr>
        </p:nvGraphicFramePr>
        <p:xfrm>
          <a:off x="537030" y="2703287"/>
          <a:ext cx="5443084" cy="3794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04E95C6-7764-9144-8D7F-240FCB4D03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3467" y="2154579"/>
            <a:ext cx="4825159" cy="576262"/>
          </a:xfrm>
        </p:spPr>
        <p:txBody>
          <a:bodyPr/>
          <a:lstStyle/>
          <a:p>
            <a:pPr algn="ctr"/>
            <a:r>
              <a:rPr lang="en-US" sz="2000" b="1" dirty="0"/>
              <a:t>Cases</a:t>
            </a:r>
          </a:p>
        </p:txBody>
      </p:sp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50E7EDC6-6CBE-6647-972D-02F1307D4E2F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950385275"/>
              </p:ext>
            </p:extLst>
          </p:nvPr>
        </p:nvGraphicFramePr>
        <p:xfrm>
          <a:off x="6153902" y="2703287"/>
          <a:ext cx="5489801" cy="37940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40C8B9-338C-0B45-BFB4-C63173091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7449D1-E8B7-EE44-85AA-768FFE86E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2217A-419F-D642-9B24-E1B993B1E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308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36C961D-ACBA-834D-9975-2292BF7F2D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88" y="508000"/>
            <a:ext cx="10515600" cy="812746"/>
          </a:xfrm>
        </p:spPr>
        <p:txBody>
          <a:bodyPr>
            <a:normAutofit fontScale="90000"/>
          </a:bodyPr>
          <a:lstStyle/>
          <a:p>
            <a:r>
              <a:rPr lang="en-US" dirty="0"/>
              <a:t>Age pattern of mortality, COVID-19 disease, India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FB3861F6-45AF-924D-9C02-70144B3B21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486" y="1727199"/>
            <a:ext cx="11205028" cy="5130801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E98740-06C2-014A-BE72-34F7BA082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2DE218-5197-AA4F-AFE8-26FFC4FB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879C2-46CD-A842-BE3C-2D91DC691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14705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2D1216-AAA7-2D4A-A0EF-2A456D38F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4563"/>
            <a:ext cx="10515600" cy="1038386"/>
          </a:xfrm>
        </p:spPr>
        <p:txBody>
          <a:bodyPr/>
          <a:lstStyle/>
          <a:p>
            <a:r>
              <a:rPr lang="en-US" dirty="0"/>
              <a:t>Age pattern of mortality, India, 2010-2020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B1E172-B426-A149-B512-195D6E8C6A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1828800"/>
            <a:ext cx="11248572" cy="4850968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04712A-C6AD-9048-8A76-6DDF9612C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A7896-AD51-7748-A90F-0F90CE3B9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756658-ED0E-BC4B-B397-CBF8E2D4AD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0445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D48E9-B344-AC40-9A7B-28B4CE365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2516"/>
            <a:ext cx="10515600" cy="943427"/>
          </a:xfrm>
        </p:spPr>
        <p:txBody>
          <a:bodyPr/>
          <a:lstStyle/>
          <a:p>
            <a:r>
              <a:rPr lang="en-US" dirty="0"/>
              <a:t>Age pattern of mortality, India, 2010-2020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715B2D5-F5C0-4842-8AD3-BFFA4A35E6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0485" y="1973943"/>
            <a:ext cx="11237686" cy="4775200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9B88F-D024-1A48-BA4A-12DB06C09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4793F-EF1E-204E-9B3B-59A7F7984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ABA7DF-2CBE-A04B-A7FF-D97536DC1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9563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7EF5B-700C-574E-8D96-B8F0FC852E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88" y="506085"/>
            <a:ext cx="10515600" cy="843744"/>
          </a:xfrm>
        </p:spPr>
        <p:txBody>
          <a:bodyPr/>
          <a:lstStyle/>
          <a:p>
            <a:pPr algn="ctr"/>
            <a:r>
              <a:rPr lang="en-US" dirty="0"/>
              <a:t>Trends in e</a:t>
            </a:r>
            <a:r>
              <a:rPr lang="en-US" baseline="-25000" dirty="0"/>
              <a:t>0</a:t>
            </a:r>
            <a:r>
              <a:rPr lang="en-US" dirty="0"/>
              <a:t> and G</a:t>
            </a:r>
            <a:r>
              <a:rPr lang="en-US" baseline="-25000" dirty="0"/>
              <a:t>0</a:t>
            </a:r>
            <a:r>
              <a:rPr lang="en-US" dirty="0"/>
              <a:t>, India, 2010-2020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F46000-BED6-2C41-8A0C-45DF5F537F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971" y="1669142"/>
            <a:ext cx="11190515" cy="5050971"/>
          </a:xfr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F031-D591-9F4E-BDDC-4921A4D03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1D3AA3-880A-C546-A0A9-4E0C4482E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8BD736C-EE94-1D49-B70B-75E93CD19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140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3BC07-7DF6-D740-A9A7-14ED78504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 of life expectancy at birth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4AA6AD6-FFBA-AD4D-A3DF-B08598CA44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3407255"/>
              </p:ext>
            </p:extLst>
          </p:nvPr>
        </p:nvGraphicFramePr>
        <p:xfrm>
          <a:off x="493485" y="2177143"/>
          <a:ext cx="11146971" cy="46808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D543E7-43C3-7B41-A49C-4CB46CC29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7F97DD-343B-3D49-BB2D-0F7E70727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FB9F5-6C9F-F04B-97C5-4AAD7C594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176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8AE870F-B235-614E-9807-4FC7D6979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88" y="464457"/>
            <a:ext cx="10515600" cy="965881"/>
          </a:xfrm>
        </p:spPr>
        <p:txBody>
          <a:bodyPr/>
          <a:lstStyle/>
          <a:p>
            <a:r>
              <a:rPr lang="en-US" dirty="0"/>
              <a:t>Age-specific contributions to e</a:t>
            </a:r>
            <a:r>
              <a:rPr lang="en-US" baseline="-25000" dirty="0"/>
              <a:t>0</a:t>
            </a:r>
            <a:r>
              <a:rPr lang="en-US" dirty="0"/>
              <a:t> by methods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71F603-D9B1-E447-8C66-D63C8EB7C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4956" y="2045722"/>
            <a:ext cx="4825157" cy="576262"/>
          </a:xfrm>
        </p:spPr>
        <p:txBody>
          <a:bodyPr/>
          <a:lstStyle/>
          <a:p>
            <a:pPr algn="ctr"/>
            <a:r>
              <a:rPr lang="en-US" sz="2000" b="1" dirty="0"/>
              <a:t>Men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CC8F27E-374A-B34E-86AF-533321C132DF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692163758"/>
              </p:ext>
            </p:extLst>
          </p:nvPr>
        </p:nvGraphicFramePr>
        <p:xfrm>
          <a:off x="478970" y="2677094"/>
          <a:ext cx="5501143" cy="3823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68CE6B3-F357-C94C-9C46-BAFBACC713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37616" y="2100832"/>
            <a:ext cx="4825159" cy="576262"/>
          </a:xfrm>
        </p:spPr>
        <p:txBody>
          <a:bodyPr/>
          <a:lstStyle/>
          <a:p>
            <a:pPr algn="ctr"/>
            <a:r>
              <a:rPr lang="en-US" sz="2000" b="1" dirty="0"/>
              <a:t>Women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C10EBB61-0919-8645-A52A-8E0FECBDCA23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936737699"/>
              </p:ext>
            </p:extLst>
          </p:nvPr>
        </p:nvGraphicFramePr>
        <p:xfrm>
          <a:off x="6197445" y="2677094"/>
          <a:ext cx="5446258" cy="3823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AC302B1-EE8C-0249-9DD7-363BE2265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000B97-3F7D-8F41-AFC8-80C7C87A8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B32205-AC73-A842-ACE7-C700FE45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999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AA17C-4167-644D-A90C-4B6494B4A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E6C71-88E4-7B46-9672-D65154607C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056" y="2603499"/>
            <a:ext cx="10961225" cy="3808875"/>
          </a:xfrm>
        </p:spPr>
        <p:txBody>
          <a:bodyPr>
            <a:noAutofit/>
          </a:bodyPr>
          <a:lstStyle/>
          <a:p>
            <a:r>
              <a:rPr lang="en-GB" sz="2400" dirty="0"/>
              <a:t>India is one of the countries experiencing excess mortality caused by COVID-19 and has more than </a:t>
            </a:r>
            <a:r>
              <a:rPr lang="en-GB" sz="2400" b="1" dirty="0"/>
              <a:t>10.3 million </a:t>
            </a:r>
            <a:r>
              <a:rPr lang="en-GB" sz="2400" dirty="0"/>
              <a:t>confirmed cases and </a:t>
            </a:r>
            <a:r>
              <a:rPr lang="en-GB" sz="2400" b="1" dirty="0"/>
              <a:t>1.49 lakh </a:t>
            </a:r>
            <a:r>
              <a:rPr lang="en-GB" sz="2400" dirty="0"/>
              <a:t>deceased cases of COVID-19 pandemic disease [12] in its first wave in the pandemic year 2020. </a:t>
            </a:r>
          </a:p>
          <a:p>
            <a:r>
              <a:rPr lang="en-GB" sz="2400" dirty="0"/>
              <a:t>This toll of deaths is almost one-third of that in the USA and half of that in Brazil. India ranks at the third position globally in terms of the toll of deaths attributable to COVID-19 disease in 2020. </a:t>
            </a:r>
          </a:p>
          <a:p>
            <a:r>
              <a:rPr lang="en-GB" sz="2400" dirty="0"/>
              <a:t>The case fatality rate (CFR) of COVID-19 deaths is 1.4% in India versus 2.8% in Brazil and 1.8% in the USA in 2020.  </a:t>
            </a: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4DFD64-B48F-9346-A8E2-21B1C8E03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788D95-FFB9-6242-B852-038FB4F25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2B34DC0-B82A-D54E-9ED0-68308F543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447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8D9FAEC-C2B2-894F-812A-5D11BC75C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67658"/>
            <a:ext cx="10515600" cy="928913"/>
          </a:xfrm>
        </p:spPr>
        <p:txBody>
          <a:bodyPr/>
          <a:lstStyle/>
          <a:p>
            <a:r>
              <a:rPr lang="en-US" b="1" dirty="0"/>
              <a:t>Age-specific contributions to e</a:t>
            </a:r>
            <a:r>
              <a:rPr lang="en-US" b="1" baseline="-25000" dirty="0"/>
              <a:t>0</a:t>
            </a:r>
            <a:r>
              <a:rPr lang="en-US" b="1" dirty="0"/>
              <a:t>, 2019-2020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9771128-0BF4-4345-B8AE-865C5B44A84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9077965"/>
              </p:ext>
            </p:extLst>
          </p:nvPr>
        </p:nvGraphicFramePr>
        <p:xfrm>
          <a:off x="551543" y="2191657"/>
          <a:ext cx="11161485" cy="4666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08AD68-725D-284C-82FD-9DFE6FC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3A486B7-A6CD-1241-8E8C-9F56A09A6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FDE6D-B410-5F4C-A787-91E74E7B8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616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DEBE-B638-B840-BFBD-61648046C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401"/>
            <a:ext cx="10515600" cy="1100380"/>
          </a:xfrm>
        </p:spPr>
        <p:txBody>
          <a:bodyPr/>
          <a:lstStyle/>
          <a:p>
            <a:r>
              <a:rPr lang="en-US" b="1" dirty="0"/>
              <a:t>Age-specific contributions to G</a:t>
            </a:r>
            <a:r>
              <a:rPr lang="en-US" b="1" baseline="-25000" dirty="0"/>
              <a:t>0</a:t>
            </a:r>
            <a:r>
              <a:rPr lang="en-US" b="1" dirty="0"/>
              <a:t>, 2019-2020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B976502-58BF-0248-83AB-F9057F58A1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6942301"/>
              </p:ext>
            </p:extLst>
          </p:nvPr>
        </p:nvGraphicFramePr>
        <p:xfrm>
          <a:off x="537029" y="2061028"/>
          <a:ext cx="11132457" cy="4796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E26633-34CE-D046-A749-F425A89B1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030FF-75F5-5544-8369-9760CB991D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316D631-4487-6740-8C10-8F7BE44F6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0134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1BEB6-DE81-F744-948C-88690D04B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620" y="588934"/>
            <a:ext cx="11344760" cy="1177871"/>
          </a:xfrm>
        </p:spPr>
        <p:txBody>
          <a:bodyPr>
            <a:normAutofit/>
          </a:bodyPr>
          <a:lstStyle/>
          <a:p>
            <a:r>
              <a:rPr lang="en-GB" b="1" dirty="0"/>
              <a:t>Age-specific contributions to sex difference in e</a:t>
            </a:r>
            <a:r>
              <a:rPr lang="en-GB" b="1" baseline="-25000" dirty="0"/>
              <a:t>0</a:t>
            </a:r>
            <a:r>
              <a:rPr lang="en-GB" b="1" dirty="0"/>
              <a:t> 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EE311AB-1840-AD4F-960B-3EC056ADB89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2845014"/>
              </p:ext>
            </p:extLst>
          </p:nvPr>
        </p:nvGraphicFramePr>
        <p:xfrm>
          <a:off x="551543" y="2148113"/>
          <a:ext cx="11088914" cy="4557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980AA4-F01F-6844-B896-6FDF0353D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3B760F-BF43-E54A-B185-CB2E59E91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E7985412-DF34-D04A-88D1-DDA6A0EAF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8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D84E3-30E7-C749-A542-79991967B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031" y="828525"/>
            <a:ext cx="11117941" cy="1043818"/>
          </a:xfrm>
        </p:spPr>
        <p:txBody>
          <a:bodyPr/>
          <a:lstStyle/>
          <a:p>
            <a:r>
              <a:rPr lang="en-GB" b="1" dirty="0"/>
              <a:t>Age-specific contributions to sex difference in G</a:t>
            </a:r>
            <a:r>
              <a:rPr lang="en-GB" b="1" baseline="-25000" dirty="0"/>
              <a:t>0</a:t>
            </a:r>
            <a:r>
              <a:rPr lang="en-GB" b="1" dirty="0"/>
              <a:t> 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397456-66FE-9E4E-A454-BF4FF9B2A6B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1180"/>
              </p:ext>
            </p:extLst>
          </p:nvPr>
        </p:nvGraphicFramePr>
        <p:xfrm>
          <a:off x="537030" y="2162629"/>
          <a:ext cx="11117942" cy="46953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D5376A-13CE-E14F-ABB8-9CEBE7559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CA5DA4-3236-6E4B-AEE3-9210A98EB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5DE8E70-C299-0B4C-826B-6ECCFCBF4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90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60F8-4D93-5A42-8BF6-BB3EA7878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971" y="595086"/>
            <a:ext cx="11234058" cy="1219200"/>
          </a:xfrm>
        </p:spPr>
        <p:txBody>
          <a:bodyPr/>
          <a:lstStyle/>
          <a:p>
            <a:pPr algn="ctr"/>
            <a:r>
              <a:rPr lang="en-US" dirty="0"/>
              <a:t>Contributions to sex differences by </a:t>
            </a:r>
            <a:br>
              <a:rPr lang="en-US" dirty="0"/>
            </a:br>
            <a:r>
              <a:rPr lang="en-US" dirty="0"/>
              <a:t>Causes of death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FED00B7-82DA-B644-AF3A-59B100AB38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2247617"/>
              </p:ext>
            </p:extLst>
          </p:nvPr>
        </p:nvGraphicFramePr>
        <p:xfrm>
          <a:off x="595086" y="2603500"/>
          <a:ext cx="11001828" cy="4254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0234AB-D05C-6749-8A71-C90355340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9971C0-42AA-3847-8752-292E28041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1E65FE6-E349-F447-A975-5238D370D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0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52594-8213-3240-BE64-5148ED624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440" y="741440"/>
            <a:ext cx="10195217" cy="1174446"/>
          </a:xfrm>
        </p:spPr>
        <p:txBody>
          <a:bodyPr/>
          <a:lstStyle/>
          <a:p>
            <a:r>
              <a:rPr lang="en-US" dirty="0"/>
              <a:t>Contributions to sex differences by NCDs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B44E6E3-D5F6-1D40-B24A-6195FE6FC2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55022464"/>
              </p:ext>
            </p:extLst>
          </p:nvPr>
        </p:nvGraphicFramePr>
        <p:xfrm>
          <a:off x="522514" y="2264229"/>
          <a:ext cx="11176000" cy="4593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A1136D-277E-5D42-82EF-DAFBF022BA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0F569B-749B-A143-9E0A-0016FB27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185FA86-9B12-B243-8356-005F4D1AE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8664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8769B-4907-3E42-BA10-C6AF82A8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 to sex differences by CDs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4A917CD-AD31-484A-BDBA-B0AC4EBAE3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3147624"/>
              </p:ext>
            </p:extLst>
          </p:nvPr>
        </p:nvGraphicFramePr>
        <p:xfrm>
          <a:off x="682172" y="2177143"/>
          <a:ext cx="10943772" cy="4680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083E7A-05A3-1A46-9DD1-AE0C271B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EEBED-D4B6-DD40-9659-2E20207AC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ED81889-1C47-294A-86B6-D4ABF7034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6576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644DC-59C5-7148-A3AD-A8B019363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 to sex differences by Injuries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B68C8EF-625F-5C4B-8EF6-27084BE72F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80077859"/>
              </p:ext>
            </p:extLst>
          </p:nvPr>
        </p:nvGraphicFramePr>
        <p:xfrm>
          <a:off x="609600" y="2293257"/>
          <a:ext cx="11059886" cy="456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0F38DE-E645-9648-9AE9-1D24BFF3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4B50F-B2C9-5D42-AFEE-851B94197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9F763A3-99A9-A347-AD50-BCB71658F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0381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2D99E-FB05-C74F-B2EA-78B27A56F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A11267-AF57-364A-8BA8-AD7E5FDDE3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973" y="2200839"/>
            <a:ext cx="11205029" cy="4190999"/>
          </a:xfrm>
        </p:spPr>
        <p:txBody>
          <a:bodyPr>
            <a:noAutofit/>
          </a:bodyPr>
          <a:lstStyle/>
          <a:p>
            <a:r>
              <a:rPr lang="en-GB" sz="2400" dirty="0"/>
              <a:t>The study demonstrates the impact of the excess mortality of COVID-19 disease on e</a:t>
            </a:r>
            <a:r>
              <a:rPr lang="en-GB" sz="2400" baseline="-25000" dirty="0"/>
              <a:t>0</a:t>
            </a:r>
            <a:r>
              <a:rPr lang="en-GB" sz="2400" dirty="0"/>
              <a:t> and G</a:t>
            </a:r>
            <a:r>
              <a:rPr lang="en-GB" sz="2400" baseline="-25000" dirty="0"/>
              <a:t>0</a:t>
            </a:r>
            <a:r>
              <a:rPr lang="en-GB" sz="2400" dirty="0"/>
              <a:t> in India. </a:t>
            </a:r>
          </a:p>
          <a:p>
            <a:r>
              <a:rPr lang="en-GB" sz="2400" dirty="0"/>
              <a:t>The e</a:t>
            </a:r>
            <a:r>
              <a:rPr lang="en-GB" sz="2400" baseline="-25000" dirty="0"/>
              <a:t>0</a:t>
            </a:r>
            <a:r>
              <a:rPr lang="en-GB" sz="2400" dirty="0"/>
              <a:t> for M and W decline from 69.5 and 72.0 in 2019 to </a:t>
            </a:r>
            <a:r>
              <a:rPr lang="en-GB" sz="2400" b="1" dirty="0"/>
              <a:t>67.5 and 69.8 years</a:t>
            </a:r>
            <a:r>
              <a:rPr lang="en-GB" sz="2400" dirty="0"/>
              <a:t>, in 2020 ~ approximately a loss of 2 years. </a:t>
            </a:r>
          </a:p>
          <a:p>
            <a:r>
              <a:rPr lang="en-GB" sz="2400" dirty="0"/>
              <a:t>The G</a:t>
            </a:r>
            <a:r>
              <a:rPr lang="en-GB" sz="2400" baseline="-25000" dirty="0"/>
              <a:t>0</a:t>
            </a:r>
            <a:r>
              <a:rPr lang="en-GB" sz="2400" dirty="0"/>
              <a:t> for M and W increased from 0.15 and 0.14 in 2019 to </a:t>
            </a:r>
            <a:r>
              <a:rPr lang="en-GB" sz="2400" b="1" dirty="0"/>
              <a:t>0.159 and 0.153</a:t>
            </a:r>
            <a:r>
              <a:rPr lang="en-GB" sz="2400" dirty="0"/>
              <a:t>, in 2020. </a:t>
            </a:r>
          </a:p>
          <a:p>
            <a:r>
              <a:rPr lang="en-GB" sz="2400" dirty="0"/>
              <a:t>The age group of </a:t>
            </a:r>
            <a:r>
              <a:rPr lang="en-GB" sz="2400" b="1" dirty="0"/>
              <a:t>35-79 years </a:t>
            </a:r>
            <a:r>
              <a:rPr lang="en-GB" sz="2400" dirty="0"/>
              <a:t>marks excess deaths caused by COVID-19 disease in 2020 compared to normal years and contributed remarkably to the sex differences in e</a:t>
            </a:r>
            <a:r>
              <a:rPr lang="en-GB" sz="2400" baseline="-25000" dirty="0"/>
              <a:t>0</a:t>
            </a:r>
            <a:r>
              <a:rPr lang="en-GB" sz="2400" dirty="0"/>
              <a:t> and G</a:t>
            </a:r>
            <a:r>
              <a:rPr lang="en-GB" sz="2400" baseline="-25000" dirty="0"/>
              <a:t>0</a:t>
            </a:r>
            <a:r>
              <a:rPr lang="en-GB" sz="2400" dirty="0"/>
              <a:t>. </a:t>
            </a:r>
          </a:p>
          <a:p>
            <a:r>
              <a:rPr lang="en-GB" sz="2400" dirty="0"/>
              <a:t>The COVID-19 cancel the gains of </a:t>
            </a:r>
            <a:r>
              <a:rPr lang="en-GB" sz="2400" b="1" dirty="0"/>
              <a:t>6-8 years </a:t>
            </a:r>
            <a:r>
              <a:rPr lang="en-GB" sz="2400" dirty="0"/>
              <a:t>in e</a:t>
            </a:r>
            <a:r>
              <a:rPr lang="en-GB" sz="2400" baseline="-25000" dirty="0"/>
              <a:t>0</a:t>
            </a:r>
            <a:r>
              <a:rPr lang="en-GB" sz="2400" dirty="0"/>
              <a:t> and </a:t>
            </a:r>
            <a:r>
              <a:rPr lang="en-GB" sz="2400" b="1" dirty="0"/>
              <a:t>5 years </a:t>
            </a:r>
            <a:r>
              <a:rPr lang="en-GB" sz="2400" dirty="0"/>
              <a:t>in G</a:t>
            </a:r>
            <a:r>
              <a:rPr lang="en-GB" sz="2400" baseline="-25000" dirty="0"/>
              <a:t>0</a:t>
            </a:r>
            <a:r>
              <a:rPr lang="en-GB" sz="2400" dirty="0"/>
              <a:t>. </a:t>
            </a: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E8F858-3303-1B4E-B750-D7CD80280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22EC83-B951-DB43-96A7-8466E284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5B6FAF59-B11F-A147-9FDA-2BAD5807A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266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EA216-172E-F441-830C-BC27E15E1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184"/>
            <a:ext cx="10515600" cy="677378"/>
          </a:xfrm>
        </p:spPr>
        <p:txBody>
          <a:bodyPr>
            <a:normAutofit/>
          </a:bodyPr>
          <a:lstStyle/>
          <a:p>
            <a:r>
              <a:rPr lang="en-GB" dirty="0"/>
              <a:t>Progress in mortality transition in India 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BC57D3-D935-654F-8FC9-CB6F64998B9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5389149"/>
              </p:ext>
            </p:extLst>
          </p:nvPr>
        </p:nvGraphicFramePr>
        <p:xfrm>
          <a:off x="493486" y="2235200"/>
          <a:ext cx="11176000" cy="46227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21FE2C-5054-3145-BBD3-4E794BB1E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7043EB-EA61-6645-9231-18BE05551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0AF61DF-428D-EF4F-9958-6F02A122A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62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3A6963-230C-E546-9B0C-2C60717520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53"/>
          <a:stretch/>
        </p:blipFill>
        <p:spPr>
          <a:xfrm>
            <a:off x="1045028" y="0"/>
            <a:ext cx="9183523" cy="66966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8D1F54-D6A2-014D-8521-D6ED81DC1DE5}"/>
              </a:ext>
            </a:extLst>
          </p:cNvPr>
          <p:cNvSpPr txBox="1"/>
          <p:nvPr/>
        </p:nvSpPr>
        <p:spPr>
          <a:xfrm>
            <a:off x="10566401" y="2090057"/>
            <a:ext cx="461665" cy="281577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Yadav, Suryakant 2021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2CA404-76EC-064B-A480-466C084F6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15D2F5-AC97-D743-9D27-83AB8FB1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4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6D7A89-CD4F-CE4B-9861-172BD407D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635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61E96A-F780-4140-8CB6-58D4AFB87CF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973138"/>
            <a:ext cx="8761413" cy="708025"/>
          </a:xfrm>
        </p:spPr>
        <p:txBody>
          <a:bodyPr/>
          <a:lstStyle/>
          <a:p>
            <a:r>
              <a:rPr lang="en-GB" dirty="0"/>
              <a:t>Progress in mortality transition in India </a:t>
            </a:r>
            <a:endParaRPr lang="en-US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54209F58-58A6-224F-AC17-BCB44E8B743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b="4974"/>
          <a:stretch/>
        </p:blipFill>
        <p:spPr>
          <a:xfrm>
            <a:off x="0" y="0"/>
            <a:ext cx="12192000" cy="6516914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7288A7D-96E8-524A-9373-6B92FBF25256}"/>
              </a:ext>
            </a:extLst>
          </p:cNvPr>
          <p:cNvSpPr txBox="1"/>
          <p:nvPr/>
        </p:nvSpPr>
        <p:spPr>
          <a:xfrm>
            <a:off x="6545943" y="595086"/>
            <a:ext cx="3381828" cy="3780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Yadav and </a:t>
            </a:r>
            <a:r>
              <a:rPr lang="en-US" b="1" dirty="0" err="1">
                <a:solidFill>
                  <a:schemeClr val="accent2">
                    <a:lumMod val="75000"/>
                  </a:schemeClr>
                </a:solidFill>
              </a:rPr>
              <a:t>Arokiasamy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2020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E7C5203-55F2-B440-9198-16221004E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802BB95-F418-6945-9B17-74C1B2FE5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5</a:t>
            </a:fld>
            <a:endParaRPr lang="en-US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F58E807A-7068-0B4F-8EEC-FF502956B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013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104D067-CA90-F443-983C-8E7B47C1B8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178514-813F-1A46-9638-F9F78DF90D3F}"/>
              </a:ext>
            </a:extLst>
          </p:cNvPr>
          <p:cNvSpPr txBox="1"/>
          <p:nvPr/>
        </p:nvSpPr>
        <p:spPr>
          <a:xfrm>
            <a:off x="1596571" y="5007429"/>
            <a:ext cx="2960915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Yadav, Suryakant 2021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EF6E9BC-B1EA-C941-B0A1-5003B584B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BEB32EA-3F1F-A74A-AABD-04D25D620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6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E4CBBE37-3597-1341-BEDC-95CC74D72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7509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5D53E79-587C-554E-8075-C9A9A738910C}"/>
              </a:ext>
            </a:extLst>
          </p:cNvPr>
          <p:cNvSpPr txBox="1"/>
          <p:nvPr/>
        </p:nvSpPr>
        <p:spPr>
          <a:xfrm>
            <a:off x="-203200" y="-24529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BDABAC-DF4D-F745-B2E3-24433208762D}"/>
              </a:ext>
            </a:extLst>
          </p:cNvPr>
          <p:cNvSpPr txBox="1"/>
          <p:nvPr/>
        </p:nvSpPr>
        <p:spPr>
          <a:xfrm>
            <a:off x="-50800" y="-23005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97F45A-A2DD-5E42-9BFA-384BB10810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53"/>
          <a:stretch/>
        </p:blipFill>
        <p:spPr>
          <a:xfrm>
            <a:off x="0" y="0"/>
            <a:ext cx="12192000" cy="6696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391416-4B32-3C4E-9978-3034C50F9401}"/>
              </a:ext>
            </a:extLst>
          </p:cNvPr>
          <p:cNvSpPr txBox="1"/>
          <p:nvPr/>
        </p:nvSpPr>
        <p:spPr>
          <a:xfrm>
            <a:off x="2104573" y="4397829"/>
            <a:ext cx="364308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Yadav, Suryakant 2021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18284B8-CD24-0144-9D4C-FF1CAD9D3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83934A5-D228-114D-A91E-0DBF50586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585DE9E-C42B-3C4D-990A-AD11EC5B4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885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D7538-07F1-1A4C-BB8B-C0EEA1855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of 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AD0CA-F9D0-6641-8678-7936369DFA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514" y="2496457"/>
            <a:ext cx="11132457" cy="4107543"/>
          </a:xfrm>
        </p:spPr>
        <p:txBody>
          <a:bodyPr>
            <a:noAutofit/>
          </a:bodyPr>
          <a:lstStyle/>
          <a:p>
            <a:r>
              <a:rPr lang="en-GB" sz="2400" dirty="0"/>
              <a:t>India is one of the countries with an unparalleled convulsion caused by COVID-19 disease. </a:t>
            </a:r>
          </a:p>
          <a:p>
            <a:r>
              <a:rPr lang="en-GB" sz="2400" dirty="0"/>
              <a:t>Unravelling the impact of COVID-19 disease on mortality patterns highlights mortality consequences during the first wave of the COVID-19 pandemic in India. </a:t>
            </a:r>
          </a:p>
          <a:p>
            <a:r>
              <a:rPr lang="en-GB" sz="2400" dirty="0"/>
              <a:t>Many studies show that the pandemic disease has the potential to reduce e</a:t>
            </a:r>
            <a:r>
              <a:rPr lang="en-GB" sz="2400" baseline="-25000" dirty="0"/>
              <a:t>0</a:t>
            </a:r>
            <a:r>
              <a:rPr lang="en-GB" sz="2400" dirty="0"/>
              <a:t> by more than one year in the USA and England and Wales to 2.28 years in Madrid.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3A63DD-BD36-9D44-9708-DDDE6A336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B6FD7D-8CAB-0842-8507-D336D66B9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0D06B0D-C2E4-3348-9C7C-EF4561F35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1739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6F11D-F47C-DB46-BB5F-9E1CB07BC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Rationale of 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8C4DB-BA72-0E48-A891-9417FEAAEC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603500"/>
            <a:ext cx="10972800" cy="3416300"/>
          </a:xfrm>
        </p:spPr>
        <p:txBody>
          <a:bodyPr>
            <a:noAutofit/>
          </a:bodyPr>
          <a:lstStyle/>
          <a:p>
            <a:r>
              <a:rPr lang="en-GB" sz="2400" dirty="0"/>
              <a:t>A significant impact of COVID-19 disease on life table estimates also points out that with the loss in e</a:t>
            </a:r>
            <a:r>
              <a:rPr lang="en-GB" sz="2400" baseline="-25000" dirty="0"/>
              <a:t>0</a:t>
            </a:r>
            <a:r>
              <a:rPr lang="en-GB" sz="2400" dirty="0"/>
              <a:t>, the differences in population subgroups such as sex differences (males minus females) in e</a:t>
            </a:r>
            <a:r>
              <a:rPr lang="en-GB" sz="2400" baseline="-25000" dirty="0"/>
              <a:t>0</a:t>
            </a:r>
            <a:r>
              <a:rPr lang="en-GB" sz="2400" dirty="0"/>
              <a:t> and G</a:t>
            </a:r>
            <a:r>
              <a:rPr lang="en-GB" sz="2400" baseline="-25000" dirty="0"/>
              <a:t>0</a:t>
            </a:r>
            <a:r>
              <a:rPr lang="en-GB" sz="2400" dirty="0"/>
              <a:t> might have reversed.  </a:t>
            </a:r>
          </a:p>
          <a:p>
            <a:r>
              <a:rPr lang="en-GB" sz="2400" dirty="0"/>
              <a:t>Distribution of COVID-19 deaths is quite different from that of overall mortality pattern. Therefore, the method of calibration is not applicable. Data constraints are apparent in the case of India. </a:t>
            </a:r>
            <a:endParaRPr lang="en-US" sz="24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7E90E7-2AB2-3D40-914F-6A07DAFE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Yadav et al. 2021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801C74-A4A8-374E-A7A9-94280C1FE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CB548FB-203A-3D40-9FA4-DCA6711E0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/>
              <a:t>22/09/2021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56793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{07358788-0314-C447-A909-308822CD1A87}tf10001076</Template>
  <TotalTime>1619</TotalTime>
  <Words>1040</Words>
  <Application>Microsoft Macintosh PowerPoint</Application>
  <PresentationFormat>Widescreen</PresentationFormat>
  <Paragraphs>200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 Math</vt:lpstr>
      <vt:lpstr>Century Gothic</vt:lpstr>
      <vt:lpstr>Wingdings 3</vt:lpstr>
      <vt:lpstr>Ion Boardroom</vt:lpstr>
      <vt:lpstr>Impact of COVID-19 on life expectancy at birth in India: A decomposition analysis </vt:lpstr>
      <vt:lpstr>Introduction</vt:lpstr>
      <vt:lpstr>Progress in mortality transition in India </vt:lpstr>
      <vt:lpstr>PowerPoint Presentation</vt:lpstr>
      <vt:lpstr>Progress in mortality transition in India </vt:lpstr>
      <vt:lpstr>PowerPoint Presentation</vt:lpstr>
      <vt:lpstr>PowerPoint Presentation</vt:lpstr>
      <vt:lpstr>Rationale of the Study</vt:lpstr>
      <vt:lpstr>Rationale of the Study</vt:lpstr>
      <vt:lpstr>Methodology</vt:lpstr>
      <vt:lpstr>Decomposition for ∆e_0, 〖∆G〗_0overtime &amp; sex</vt:lpstr>
      <vt:lpstr>Seroepidemiolgical Surveys </vt:lpstr>
      <vt:lpstr>Deaths and cases of COVID-19 disease in India</vt:lpstr>
      <vt:lpstr>Age pattern of mortality, COVID-19 disease, India</vt:lpstr>
      <vt:lpstr>Age pattern of mortality, India, 2010-2020 </vt:lpstr>
      <vt:lpstr>Age pattern of mortality, India, 2010-2020 </vt:lpstr>
      <vt:lpstr>Trends in e0 and G0, India, 2010-2020</vt:lpstr>
      <vt:lpstr>Comparison of life expectancy at birth</vt:lpstr>
      <vt:lpstr>Age-specific contributions to e0 by methods</vt:lpstr>
      <vt:lpstr>Age-specific contributions to e0, 2019-2020</vt:lpstr>
      <vt:lpstr>Age-specific contributions to G0, 2019-2020</vt:lpstr>
      <vt:lpstr>Age-specific contributions to sex difference in e0 </vt:lpstr>
      <vt:lpstr>Age-specific contributions to sex difference in G0 </vt:lpstr>
      <vt:lpstr>Contributions to sex differences by  Causes of death</vt:lpstr>
      <vt:lpstr>Contributions to sex differences by NCDs</vt:lpstr>
      <vt:lpstr>Contributions to sex differences by CDs</vt:lpstr>
      <vt:lpstr>Contributions to sex differences by Injuries</vt:lpstr>
      <vt:lpstr>Conclusion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Impact of COVID-19 on life expectancy at birth in India: A decomposition analysis </dc:title>
  <dc:creator>Author</dc:creator>
  <cp:lastModifiedBy>Author</cp:lastModifiedBy>
  <cp:revision>204</cp:revision>
  <cp:lastPrinted>2021-09-22T03:12:16Z</cp:lastPrinted>
  <dcterms:created xsi:type="dcterms:W3CDTF">2021-09-19T11:19:48Z</dcterms:created>
  <dcterms:modified xsi:type="dcterms:W3CDTF">2021-09-22T03:22:13Z</dcterms:modified>
</cp:coreProperties>
</file>